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1D_87572942.xml" ContentType="application/vnd.ms-powerpoint.comments+xml"/>
  <Override PartName="/ppt/comments/modernComment_121_7A93764B.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4" r:id="rId6"/>
    <p:sldId id="282" r:id="rId7"/>
    <p:sldId id="286" r:id="rId8"/>
    <p:sldId id="283" r:id="rId9"/>
    <p:sldId id="284" r:id="rId10"/>
    <p:sldId id="287" r:id="rId11"/>
    <p:sldId id="285" r:id="rId12"/>
    <p:sldId id="288" r:id="rId13"/>
    <p:sldId id="289" r:id="rId14"/>
    <p:sldId id="290" r:id="rId15"/>
    <p:sldId id="291" r:id="rId16"/>
    <p:sldId id="298" r:id="rId17"/>
    <p:sldId id="30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019D7C-78DA-7CE6-79FD-8EC11AF2F0B0}" name="Vion Psiakis" initials="VP" userId="7c3f37b0dc5ffb95" providerId="Windows Live"/>
  <p188:author id="{D5143AD7-E749-5E1E-371D-A585C0C727CD}" name="User" initials="User" userId="Us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A71"/>
    <a:srgbClr val="EE1C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4A6272-4851-48A7-89CD-06868EEEC0CF}" v="3" dt="2025-07-12T09:32:48.4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omments/modernComment_11D_87572942.xml><?xml version="1.0" encoding="utf-8"?>
<p188:cmLst xmlns:a="http://schemas.openxmlformats.org/drawingml/2006/main" xmlns:r="http://schemas.openxmlformats.org/officeDocument/2006/relationships" xmlns:p188="http://schemas.microsoft.com/office/powerpoint/2018/8/main">
  <p188:cm id="{1D7C55A2-12B5-48DF-8E37-5521F7CFD512}" authorId="{0F019D7C-78DA-7CE6-79FD-8EC11AF2F0B0}" status="resolved" created="2025-07-12T12:34:47.086" complete="100000">
    <ac:txMkLst xmlns:ac="http://schemas.microsoft.com/office/drawing/2013/main/command">
      <pc:docMk xmlns:pc="http://schemas.microsoft.com/office/powerpoint/2013/main/command"/>
      <pc:sldMk xmlns:pc="http://schemas.microsoft.com/office/powerpoint/2013/main/command" cId="2270636354" sldId="285"/>
      <ac:spMk id="7" creationId="{7C1191DE-6369-0744-65D3-8116BC68F52C}"/>
      <ac:txMk cp="0" len="54">
        <ac:context len="466" hash="1471980378"/>
      </ac:txMk>
    </ac:txMkLst>
    <p188:pos x="8079014" y="307542"/>
    <p188:txBody>
      <a:bodyPr/>
      <a:lstStyle/>
      <a:p>
        <a:r>
          <a:rPr lang="el-GR"/>
          <a:t>Καλύτερη εξυπηρέτηση για τον πολίτη, με μικρότερους χρόνους αναμονής και άμεση ανταπόκριση στα αιτήματά του.</a:t>
        </a:r>
      </a:p>
    </p188:txBody>
  </p188:cm>
</p188:cmLst>
</file>

<file path=ppt/comments/modernComment_121_7A93764B.xml><?xml version="1.0" encoding="utf-8"?>
<p188:cmLst xmlns:a="http://schemas.openxmlformats.org/drawingml/2006/main" xmlns:r="http://schemas.openxmlformats.org/officeDocument/2006/relationships" xmlns:p188="http://schemas.microsoft.com/office/powerpoint/2018/8/main">
  <p188:cm id="{33E61F71-62AF-4AB5-B0E3-2FF14C1546F3}" authorId="{0F019D7C-78DA-7CE6-79FD-8EC11AF2F0B0}" status="resolved" created="2025-07-12T12:33:40.427" complete="100000">
    <ac:txMkLst xmlns:ac="http://schemas.microsoft.com/office/drawing/2013/main/command">
      <pc:docMk xmlns:pc="http://schemas.microsoft.com/office/powerpoint/2013/main/command"/>
      <pc:sldMk xmlns:pc="http://schemas.microsoft.com/office/powerpoint/2013/main/command" cId="2056484427" sldId="289"/>
      <ac:spMk id="7" creationId="{C83E3AF2-DF13-0388-738B-C711C26CC78F}"/>
      <ac:txMk cp="108" len="30">
        <ac:context len="654" hash="295067785"/>
      </ac:txMk>
    </ac:txMkLst>
    <p188:pos x="3920671" y="1112816"/>
    <p188:txBody>
      <a:bodyPr/>
      <a:lstStyle/>
      <a:p>
        <a:r>
          <a:rPr lang="el-GR"/>
          <a:t>Δυνατότητα κλεισίματος ραντεβού πλέον σε όλες τις δομές της Πρωτοβάθμιας Φροντίδας Υγείας, σε όλους τους συμβεβλημένους ιατρούς με τον ΕΟΠΥΥ, στους προσωπικούς ιατρούς, καθώς και στις δημόσιες δομές Ψυχικής Υγείας. Από τον Σεπτέμβριο του 2025, η υπηρεσία θα επεκταθεί και στα νοσοκομεία του ΕΣΥ.</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E2EAF-965F-1167-8181-26365154C6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B34366-D379-D8B5-D6A3-BE535DCB81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578F4B-FD52-5501-33E3-1FFFF6E5B26E}"/>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5" name="Footer Placeholder 4">
            <a:extLst>
              <a:ext uri="{FF2B5EF4-FFF2-40B4-BE49-F238E27FC236}">
                <a16:creationId xmlns:a16="http://schemas.microsoft.com/office/drawing/2014/main" id="{57DF1EB2-5FE3-0E97-487F-BAD672AED4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4F7ECE-3E4B-E0C9-B36F-F347F0FFF301}"/>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3518564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DF181-820B-F9ED-71E9-4B711F7E44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C76E55-AFB2-AD48-1CFD-3FDF1A39E5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F5E6DB-D4CC-9A60-399A-83ABF2E1F3A5}"/>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5" name="Footer Placeholder 4">
            <a:extLst>
              <a:ext uri="{FF2B5EF4-FFF2-40B4-BE49-F238E27FC236}">
                <a16:creationId xmlns:a16="http://schemas.microsoft.com/office/drawing/2014/main" id="{BB35E3F9-8B10-E7C8-1B2E-F16AD5BC1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12D1D-4210-82DF-C8D8-3D74A7323B57}"/>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231636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8457B0-356A-5B45-1916-8657AF2D2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2F3ADD-4E60-0001-FA8C-5F5925AACD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643A87-9EB5-12BE-F90B-DC8785249C23}"/>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5" name="Footer Placeholder 4">
            <a:extLst>
              <a:ext uri="{FF2B5EF4-FFF2-40B4-BE49-F238E27FC236}">
                <a16:creationId xmlns:a16="http://schemas.microsoft.com/office/drawing/2014/main" id="{0E451149-9BDA-05A1-3D1E-308AD326F3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708739-FB9F-239B-8D13-E1F798519312}"/>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153055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5A257-7280-ABB1-9D5F-31FE5D829C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C486A9-45EA-7BF6-DAD1-4E18E7A30C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FDCAB2-E189-5C3F-47B1-39BAD109CAD9}"/>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5" name="Footer Placeholder 4">
            <a:extLst>
              <a:ext uri="{FF2B5EF4-FFF2-40B4-BE49-F238E27FC236}">
                <a16:creationId xmlns:a16="http://schemas.microsoft.com/office/drawing/2014/main" id="{ABF86244-F9E4-EFFB-2D0C-16CFFE2DD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F51908-4AC4-4B33-7CF2-55797CEFA6D1}"/>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2977529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49E61-83AE-0B0E-C3E0-248F91112B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30660C-41C6-1475-FA5C-9B8CBFC696D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A85E59-8848-C608-6CF8-3D2EBD623944}"/>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5" name="Footer Placeholder 4">
            <a:extLst>
              <a:ext uri="{FF2B5EF4-FFF2-40B4-BE49-F238E27FC236}">
                <a16:creationId xmlns:a16="http://schemas.microsoft.com/office/drawing/2014/main" id="{9B9216CA-E2F1-A3E0-92A1-6C840BC5D1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2366E0-633A-ACA7-DF23-B13D9462FEF9}"/>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236500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806FA-7C7B-28D1-AA95-B9369B6812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23DF30-4F2A-7CDE-BD8E-DC3F6A71BF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5BA95-0734-A2B7-D2AC-A52E4855CF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E9CC28-2FE9-9603-A500-2CE850E9FB41}"/>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6" name="Footer Placeholder 5">
            <a:extLst>
              <a:ext uri="{FF2B5EF4-FFF2-40B4-BE49-F238E27FC236}">
                <a16:creationId xmlns:a16="http://schemas.microsoft.com/office/drawing/2014/main" id="{8B327B4B-5CED-347F-816B-5DF35951CC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D32B27-62C5-FA6B-093C-28F7C59E3EF3}"/>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1369461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F9743-DAB5-4162-E6F3-220E271148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B8527F-CF2E-C382-E91F-D695332743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97DD82-D0AC-6D89-3FC6-E2A11B85D9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3FBF7C-2E97-48BD-75A0-88CD8AC1D1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7E1ABE-E134-FA26-B6B1-9A1680C3D1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F42E16-884A-1F69-F6C9-7D0FB5B383B6}"/>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8" name="Footer Placeholder 7">
            <a:extLst>
              <a:ext uri="{FF2B5EF4-FFF2-40B4-BE49-F238E27FC236}">
                <a16:creationId xmlns:a16="http://schemas.microsoft.com/office/drawing/2014/main" id="{94F52F65-0F94-B5D6-8D7D-641CD01415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4354D8-D102-FD9E-C71D-E15D2B527A88}"/>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296604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5193-B127-EF28-6C2C-687375A9E3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B4A5AD-527E-0295-2EE1-3735AF5EEE22}"/>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4" name="Footer Placeholder 3">
            <a:extLst>
              <a:ext uri="{FF2B5EF4-FFF2-40B4-BE49-F238E27FC236}">
                <a16:creationId xmlns:a16="http://schemas.microsoft.com/office/drawing/2014/main" id="{5C7744F3-05F1-C390-9BF9-1FB0CEBBF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04D805-D829-46F6-B30A-671F0D8E3267}"/>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410080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09C271-94D4-1D3A-C1CC-353377884F48}"/>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3" name="Footer Placeholder 2">
            <a:extLst>
              <a:ext uri="{FF2B5EF4-FFF2-40B4-BE49-F238E27FC236}">
                <a16:creationId xmlns:a16="http://schemas.microsoft.com/office/drawing/2014/main" id="{A20C1A1C-5586-EF7D-EF50-D19015D741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0BE2A4-6C7B-8BA1-A29E-31982E4B8990}"/>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2814446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1AF41-0436-4EA7-A1C0-9326003F3B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F96EAC-DD5D-B422-08A6-2DE5F31F49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79F0DD-9F7D-68B4-74E9-8F68BBE1B0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BF16C9-86AD-44B5-DF6D-182DC38508D1}"/>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6" name="Footer Placeholder 5">
            <a:extLst>
              <a:ext uri="{FF2B5EF4-FFF2-40B4-BE49-F238E27FC236}">
                <a16:creationId xmlns:a16="http://schemas.microsoft.com/office/drawing/2014/main" id="{15F31D51-31B3-EE37-189F-2A98020E50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CD72FE-E1D2-748A-797C-B6EE2D2960BA}"/>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66935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DBD4E-B354-4105-2B6A-F21383DADA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433175-67F0-9408-EFAF-1B052A2C21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D50A11-48A4-F9E8-E2B8-A0407268AA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9F908F-9DFA-7F13-5FC4-5744CE45878F}"/>
              </a:ext>
            </a:extLst>
          </p:cNvPr>
          <p:cNvSpPr>
            <a:spLocks noGrp="1"/>
          </p:cNvSpPr>
          <p:nvPr>
            <p:ph type="dt" sz="half" idx="10"/>
          </p:nvPr>
        </p:nvSpPr>
        <p:spPr/>
        <p:txBody>
          <a:bodyPr/>
          <a:lstStyle/>
          <a:p>
            <a:fld id="{8407D79C-BEEF-45A5-882F-0BD552F50FD7}" type="datetimeFigureOut">
              <a:rPr lang="en-US" smtClean="0"/>
              <a:t>7/13/2025</a:t>
            </a:fld>
            <a:endParaRPr lang="en-US"/>
          </a:p>
        </p:txBody>
      </p:sp>
      <p:sp>
        <p:nvSpPr>
          <p:cNvPr id="6" name="Footer Placeholder 5">
            <a:extLst>
              <a:ext uri="{FF2B5EF4-FFF2-40B4-BE49-F238E27FC236}">
                <a16:creationId xmlns:a16="http://schemas.microsoft.com/office/drawing/2014/main" id="{1CFE1DA1-5BB0-E084-D287-6AD9E3DDAD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BBC24C-DD8F-0CD2-D9FC-844D0154EF4E}"/>
              </a:ext>
            </a:extLst>
          </p:cNvPr>
          <p:cNvSpPr>
            <a:spLocks noGrp="1"/>
          </p:cNvSpPr>
          <p:nvPr>
            <p:ph type="sldNum" sz="quarter" idx="12"/>
          </p:nvPr>
        </p:nvSpPr>
        <p:spPr/>
        <p:txBody>
          <a:bodyPr/>
          <a:lstStyle/>
          <a:p>
            <a:fld id="{EAD5C27B-E786-4BDC-A503-1CDA147BE9D6}" type="slidenum">
              <a:rPr lang="en-US" smtClean="0"/>
              <a:t>‹#›</a:t>
            </a:fld>
            <a:endParaRPr lang="en-US"/>
          </a:p>
        </p:txBody>
      </p:sp>
    </p:spTree>
    <p:extLst>
      <p:ext uri="{BB962C8B-B14F-4D97-AF65-F5344CB8AC3E}">
        <p14:creationId xmlns:p14="http://schemas.microsoft.com/office/powerpoint/2010/main" val="3792996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0F3957-FFF9-0F1B-1AE4-B54F2CBECB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03D4A2-F3EE-89D6-60A3-6AC567F0F1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7142B9-9C70-A866-7C76-03C524CAB8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07D79C-BEEF-45A5-882F-0BD552F50FD7}" type="datetimeFigureOut">
              <a:rPr lang="en-US" smtClean="0"/>
              <a:t>7/13/2025</a:t>
            </a:fld>
            <a:endParaRPr lang="en-US"/>
          </a:p>
        </p:txBody>
      </p:sp>
      <p:sp>
        <p:nvSpPr>
          <p:cNvPr id="5" name="Footer Placeholder 4">
            <a:extLst>
              <a:ext uri="{FF2B5EF4-FFF2-40B4-BE49-F238E27FC236}">
                <a16:creationId xmlns:a16="http://schemas.microsoft.com/office/drawing/2014/main" id="{97EC804D-9ECB-7D30-A132-0174F60A33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997E499-1D23-F118-1F3F-7025CAE95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D5C27B-E786-4BDC-A503-1CDA147BE9D6}" type="slidenum">
              <a:rPr lang="en-US" smtClean="0"/>
              <a:t>‹#›</a:t>
            </a:fld>
            <a:endParaRPr lang="en-US"/>
          </a:p>
        </p:txBody>
      </p:sp>
    </p:spTree>
    <p:extLst>
      <p:ext uri="{BB962C8B-B14F-4D97-AF65-F5344CB8AC3E}">
        <p14:creationId xmlns:p14="http://schemas.microsoft.com/office/powerpoint/2010/main" val="3686400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microsoft.com/office/2018/10/relationships/comments" Target="../comments/modernComment_121_7A93764B.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microsoft.com/office/2018/10/relationships/comments" Target="../comments/modernComment_11D_87572942.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red and blue heart with numbers and a red cross&#10;&#10;AI-generated content may be incorrect.">
            <a:extLst>
              <a:ext uri="{FF2B5EF4-FFF2-40B4-BE49-F238E27FC236}">
                <a16:creationId xmlns:a16="http://schemas.microsoft.com/office/drawing/2014/main" id="{ECB3F124-EF25-9DA9-F024-42CED69F7BB6}"/>
              </a:ext>
            </a:extLst>
          </p:cNvPr>
          <p:cNvPicPr>
            <a:picLocks noChangeAspect="1"/>
          </p:cNvPicPr>
          <p:nvPr/>
        </p:nvPicPr>
        <p:blipFill>
          <a:blip r:embed="rId2">
            <a:extLst>
              <a:ext uri="{28A0092B-C50C-407E-A947-70E740481C1C}">
                <a14:useLocalDpi xmlns:a14="http://schemas.microsoft.com/office/drawing/2010/main" val="0"/>
              </a:ext>
            </a:extLst>
          </a:blip>
          <a:srcRect l="13284" t="13284" r="13284" b="13284"/>
          <a:stretch>
            <a:fillRect/>
          </a:stretch>
        </p:blipFill>
        <p:spPr>
          <a:xfrm>
            <a:off x="650277" y="2166638"/>
            <a:ext cx="2727923" cy="2727923"/>
          </a:xfrm>
          <a:prstGeom prst="rect">
            <a:avLst/>
          </a:prstGeom>
        </p:spPr>
      </p:pic>
      <p:sp>
        <p:nvSpPr>
          <p:cNvPr id="11" name="TextBox 10">
            <a:extLst>
              <a:ext uri="{FF2B5EF4-FFF2-40B4-BE49-F238E27FC236}">
                <a16:creationId xmlns:a16="http://schemas.microsoft.com/office/drawing/2014/main" id="{AE3C6DF9-1469-5AD0-4F15-921AC37118E3}"/>
              </a:ext>
            </a:extLst>
          </p:cNvPr>
          <p:cNvSpPr txBox="1"/>
          <p:nvPr/>
        </p:nvSpPr>
        <p:spPr>
          <a:xfrm>
            <a:off x="3991624" y="2823065"/>
            <a:ext cx="6689076" cy="1438855"/>
          </a:xfrm>
          <a:prstGeom prst="rect">
            <a:avLst/>
          </a:prstGeom>
          <a:noFill/>
        </p:spPr>
        <p:txBody>
          <a:bodyPr wrap="square">
            <a:spAutoFit/>
          </a:bodyPr>
          <a:lstStyle/>
          <a:p>
            <a:pPr>
              <a:lnSpc>
                <a:spcPct val="150000"/>
              </a:lnSpc>
            </a:pPr>
            <a:r>
              <a:rPr lang="el-GR" sz="2000" b="1" i="0" u="none" strike="noStrike" baseline="0" dirty="0">
                <a:solidFill>
                  <a:srgbClr val="1F3A71"/>
                </a:solidFill>
                <a:latin typeface="Verdana" panose="020B0604030504040204" pitchFamily="34" charset="0"/>
                <a:ea typeface="Verdana" panose="020B0604030504040204" pitchFamily="34" charset="0"/>
                <a:cs typeface="Cairo" panose="00000800000000000000" pitchFamily="50" charset="-78"/>
              </a:rPr>
              <a:t>Ανάπτυξη και Λειτουργία Μηχανισμού Συντονισμού, Πλοήγησης και </a:t>
            </a:r>
            <a:r>
              <a:rPr lang="el-GR" sz="2000" b="1" i="0" u="none" strike="noStrike" baseline="0" dirty="0" err="1">
                <a:solidFill>
                  <a:srgbClr val="1F3A71"/>
                </a:solidFill>
                <a:latin typeface="Verdana" panose="020B0604030504040204" pitchFamily="34" charset="0"/>
                <a:ea typeface="Verdana" panose="020B0604030504040204" pitchFamily="34" charset="0"/>
                <a:cs typeface="Cairo" panose="00000800000000000000" pitchFamily="50" charset="-78"/>
              </a:rPr>
              <a:t>Πολυκαναλικής</a:t>
            </a:r>
            <a:r>
              <a:rPr lang="el-GR" sz="2000" b="1" i="0" u="none" strike="noStrike" baseline="0" dirty="0">
                <a:solidFill>
                  <a:srgbClr val="1F3A71"/>
                </a:solidFill>
                <a:latin typeface="Verdana" panose="020B0604030504040204" pitchFamily="34" charset="0"/>
                <a:ea typeface="Verdana" panose="020B0604030504040204" pitchFamily="34" charset="0"/>
                <a:cs typeface="Cairo" panose="00000800000000000000" pitchFamily="50" charset="-78"/>
              </a:rPr>
              <a:t> Εξυπηρέτησης του Υπουργείου Υγείας</a:t>
            </a:r>
          </a:p>
        </p:txBody>
      </p:sp>
      <p:pic>
        <p:nvPicPr>
          <p:cNvPr id="13" name="Picture 12">
            <a:extLst>
              <a:ext uri="{FF2B5EF4-FFF2-40B4-BE49-F238E27FC236}">
                <a16:creationId xmlns:a16="http://schemas.microsoft.com/office/drawing/2014/main" id="{C628256E-3FF2-C3A6-8D6E-4FB3E64836FE}"/>
              </a:ext>
            </a:extLst>
          </p:cNvPr>
          <p:cNvPicPr>
            <a:picLocks noChangeAspect="1"/>
          </p:cNvPicPr>
          <p:nvPr/>
        </p:nvPicPr>
        <p:blipFill>
          <a:blip r:embed="rId3"/>
          <a:srcRect l="2913" r="3395"/>
          <a:stretch>
            <a:fillRect/>
          </a:stretch>
        </p:blipFill>
        <p:spPr>
          <a:xfrm>
            <a:off x="7900208" y="5820157"/>
            <a:ext cx="3947160" cy="703916"/>
          </a:xfrm>
          <a:prstGeom prst="rect">
            <a:avLst/>
          </a:prstGeom>
        </p:spPr>
      </p:pic>
      <p:cxnSp>
        <p:nvCxnSpPr>
          <p:cNvPr id="3" name="Straight Connector 2">
            <a:extLst>
              <a:ext uri="{FF2B5EF4-FFF2-40B4-BE49-F238E27FC236}">
                <a16:creationId xmlns:a16="http://schemas.microsoft.com/office/drawing/2014/main" id="{64636C2E-8A83-9D51-2081-DFAC3FFC5C18}"/>
              </a:ext>
            </a:extLst>
          </p:cNvPr>
          <p:cNvCxnSpPr/>
          <p:nvPr/>
        </p:nvCxnSpPr>
        <p:spPr>
          <a:xfrm>
            <a:off x="3606800" y="2438400"/>
            <a:ext cx="0" cy="2222500"/>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AF5FD445-6C24-0B78-E4B9-8AF7FA61FF8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808893" y="550840"/>
            <a:ext cx="3038475" cy="713988"/>
          </a:xfrm>
          <a:prstGeom prst="rect">
            <a:avLst/>
          </a:prstGeom>
        </p:spPr>
      </p:pic>
    </p:spTree>
    <p:extLst>
      <p:ext uri="{BB962C8B-B14F-4D97-AF65-F5344CB8AC3E}">
        <p14:creationId xmlns:p14="http://schemas.microsoft.com/office/powerpoint/2010/main" val="935591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4BC9F-5EAD-8B83-289C-C2C49B3F3FA0}"/>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83E3AF2-DF13-0388-738B-C711C26CC78F}"/>
              </a:ext>
            </a:extLst>
          </p:cNvPr>
          <p:cNvSpPr>
            <a:spLocks noGrp="1"/>
          </p:cNvSpPr>
          <p:nvPr>
            <p:ph idx="1"/>
          </p:nvPr>
        </p:nvSpPr>
        <p:spPr>
          <a:xfrm>
            <a:off x="749300" y="1432688"/>
            <a:ext cx="10490200" cy="4374531"/>
          </a:xfrm>
        </p:spPr>
        <p:txBody>
          <a:bodyPr vert="horz" wrap="square" lIns="91440" tIns="45720" rIns="91440" bIns="45720" rtlCol="0">
            <a:spAutoFit/>
          </a:bodyPr>
          <a:lstStyle/>
          <a:p>
            <a:pPr marL="0" indent="0">
              <a:lnSpc>
                <a:spcPct val="150000"/>
              </a:lnSpc>
              <a:spcBef>
                <a:spcPts val="0"/>
              </a:spcBef>
              <a:spcAft>
                <a:spcPts val="300"/>
              </a:spcAft>
              <a:buClr>
                <a:srgbClr val="EE1C25"/>
              </a:buClr>
              <a:buSzPct val="100000"/>
              <a:buNone/>
            </a:pPr>
            <a:r>
              <a:rPr lang="el-GR" sz="1600" b="1" dirty="0">
                <a:solidFill>
                  <a:srgbClr val="EE1C25"/>
                </a:solidFill>
                <a:latin typeface="Verdana" panose="020B0604030504040204" pitchFamily="34" charset="0"/>
                <a:ea typeface="Verdana" panose="020B0604030504040204" pitchFamily="34" charset="0"/>
              </a:rPr>
              <a:t>Στην Α’ Φάση ο Μηχανισμός θα εξυπηρετεί τις εξής θεματικές:</a:t>
            </a:r>
          </a:p>
          <a:p>
            <a:pPr>
              <a:lnSpc>
                <a:spcPct val="150000"/>
              </a:lnSpc>
              <a:spcBef>
                <a:spcPts val="0"/>
              </a:spcBef>
              <a:spcAft>
                <a:spcPts val="3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Ενημέρωση για εφημερίες (φαρμακεία/ νοσοκομεία)</a:t>
            </a:r>
          </a:p>
          <a:p>
            <a:pPr>
              <a:lnSpc>
                <a:spcPct val="150000"/>
              </a:lnSpc>
              <a:spcBef>
                <a:spcPts val="0"/>
              </a:spcBef>
              <a:spcAft>
                <a:spcPts val="3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Εξυπηρέτηση ΗΔΙΚΑ (e-Ραντεβού)</a:t>
            </a:r>
            <a:r>
              <a:rPr lang="en-US" sz="1600" dirty="0">
                <a:solidFill>
                  <a:srgbClr val="1F3A71"/>
                </a:solidFill>
                <a:latin typeface="Verdana" panose="020B0604030504040204" pitchFamily="34" charset="0"/>
                <a:ea typeface="Verdana" panose="020B0604030504040204" pitchFamily="34" charset="0"/>
              </a:rPr>
              <a:t>,</a:t>
            </a:r>
            <a:r>
              <a:rPr lang="el-GR" sz="1600" dirty="0">
                <a:solidFill>
                  <a:srgbClr val="1F3A71"/>
                </a:solidFill>
                <a:latin typeface="Verdana" panose="020B0604030504040204" pitchFamily="34" charset="0"/>
                <a:ea typeface="Verdana" panose="020B0604030504040204" pitchFamily="34" charset="0"/>
              </a:rPr>
              <a:t> με δυνατότητα κλεισίματος ραντεβού πλέον σε όλες τις δομές της Πρωτοβάθμιας Φροντίδας Υγείας, όλους τους συμβεβλημένους με τον ΕΟΠΥΥ ιατρούς, τους προσωπικούς ιατρούς, καθώς και τις δημόσιες δομές Ψυχικής Υγείας. Από τον Σεπτέμβριο του 2025 η υπηρεσία θα επεκταθεί και στα νοσοκομεία του ΕΣΥ</a:t>
            </a:r>
          </a:p>
          <a:p>
            <a:pPr>
              <a:lnSpc>
                <a:spcPct val="150000"/>
              </a:lnSpc>
              <a:spcBef>
                <a:spcPts val="0"/>
              </a:spcBef>
              <a:spcAft>
                <a:spcPts val="3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Ενημέρωση για προληπτικές εξετάσεις</a:t>
            </a:r>
            <a:r>
              <a:rPr lang="en-US" sz="1600" dirty="0">
                <a:solidFill>
                  <a:srgbClr val="1F3A71"/>
                </a:solidFill>
                <a:latin typeface="Verdana" panose="020B0604030504040204" pitchFamily="34" charset="0"/>
                <a:ea typeface="Verdana" panose="020B0604030504040204" pitchFamily="34" charset="0"/>
              </a:rPr>
              <a:t> </a:t>
            </a:r>
            <a:r>
              <a:rPr lang="el-GR" sz="1600" dirty="0">
                <a:solidFill>
                  <a:srgbClr val="1F3A71"/>
                </a:solidFill>
                <a:latin typeface="Verdana" panose="020B0604030504040204" pitchFamily="34" charset="0"/>
                <a:ea typeface="Verdana" panose="020B0604030504040204" pitchFamily="34" charset="0"/>
              </a:rPr>
              <a:t>/ εμβολιασμό</a:t>
            </a:r>
          </a:p>
          <a:p>
            <a:pPr>
              <a:lnSpc>
                <a:spcPct val="150000"/>
              </a:lnSpc>
              <a:spcBef>
                <a:spcPts val="0"/>
              </a:spcBef>
              <a:spcAft>
                <a:spcPts val="3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Ενημέρωση για παράδοση/ παραλαβή φαρμάκων υψηλού κόστους (Φ.Υ.Κ.)</a:t>
            </a:r>
          </a:p>
          <a:p>
            <a:pPr>
              <a:lnSpc>
                <a:spcPct val="150000"/>
              </a:lnSpc>
              <a:spcBef>
                <a:spcPts val="0"/>
              </a:spcBef>
              <a:spcAft>
                <a:spcPts val="3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Γενική πληροφόρηση για ταξιδιωτική ιατρική</a:t>
            </a:r>
          </a:p>
          <a:p>
            <a:pPr>
              <a:lnSpc>
                <a:spcPct val="150000"/>
              </a:lnSpc>
              <a:spcBef>
                <a:spcPts val="0"/>
              </a:spcBef>
              <a:spcAft>
                <a:spcPts val="3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Σύνδεση με Γραμμές Στήριξης</a:t>
            </a:r>
          </a:p>
          <a:p>
            <a:pPr>
              <a:lnSpc>
                <a:spcPct val="150000"/>
              </a:lnSpc>
              <a:spcBef>
                <a:spcPts val="0"/>
              </a:spcBef>
              <a:spcAft>
                <a:spcPts val="3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Παράπονα/ Ενημέρωση για καταγγελίες</a:t>
            </a:r>
          </a:p>
        </p:txBody>
      </p:sp>
      <p:sp>
        <p:nvSpPr>
          <p:cNvPr id="3" name="Title 1">
            <a:extLst>
              <a:ext uri="{FF2B5EF4-FFF2-40B4-BE49-F238E27FC236}">
                <a16:creationId xmlns:a16="http://schemas.microsoft.com/office/drawing/2014/main" id="{92C30319-CFD4-2631-0865-CD4AAFAB78A1}"/>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Η πρώτη φάση υλοποίησης</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DDB70621-0078-E60B-53C1-46F8B92CF1B0}"/>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4EA7DB1D-E253-B4D1-37C2-D05D63ED169A}"/>
              </a:ext>
            </a:extLst>
          </p:cNvPr>
          <p:cNvPicPr>
            <a:picLocks noChangeAspect="1"/>
          </p:cNvPicPr>
          <p:nvPr/>
        </p:nvPicPr>
        <p:blipFill>
          <a:blip r:embed="rId3"/>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8EC5741E-434C-F4AE-8BB3-CC101D0A9E2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89FBAE4C-5DE0-7A0E-7E47-07FCBB21E8BE}"/>
              </a:ext>
            </a:extLst>
          </p:cNvPr>
          <p:cNvPicPr>
            <a:picLocks noChangeAspect="1"/>
          </p:cNvPicPr>
          <p:nvPr/>
        </p:nvPicPr>
        <p:blipFill>
          <a:blip r:embed="rId6">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2056484427"/>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20E35-3D28-2BC5-86EC-96C06332B634}"/>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0F4D22CE-4F5A-5985-8517-C68791D90EF9}"/>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Σχεδιασμός υλοποίησης</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2D289E2A-2997-9191-1E78-2BB524D86121}"/>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7238663F-B3CD-126D-8824-25089B2D4315}"/>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92045F94-C092-6EBA-791F-F0030D8F45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68106F9C-A984-57F6-659E-8964A054D192}"/>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
        <p:nvSpPr>
          <p:cNvPr id="14" name="Rectangle: Rounded Corners 13">
            <a:extLst>
              <a:ext uri="{FF2B5EF4-FFF2-40B4-BE49-F238E27FC236}">
                <a16:creationId xmlns:a16="http://schemas.microsoft.com/office/drawing/2014/main" id="{9426EA66-EFEC-624C-6EBF-34711C2524CE}"/>
              </a:ext>
            </a:extLst>
          </p:cNvPr>
          <p:cNvSpPr/>
          <p:nvPr/>
        </p:nvSpPr>
        <p:spPr>
          <a:xfrm>
            <a:off x="749300" y="1426838"/>
            <a:ext cx="1800000" cy="720000"/>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Ανάλυση/ Καταγραφή/ Διαστασιολόγηση</a:t>
            </a:r>
            <a:endParaRPr lang="en-US" sz="1200" dirty="0">
              <a:solidFill>
                <a:srgbClr val="1F3A71"/>
              </a:solidFill>
              <a:latin typeface="Verdana" panose="020B0604030504040204" pitchFamily="34" charset="0"/>
              <a:ea typeface="Verdana" panose="020B0604030504040204" pitchFamily="34" charset="0"/>
            </a:endParaRPr>
          </a:p>
        </p:txBody>
      </p:sp>
      <p:sp>
        <p:nvSpPr>
          <p:cNvPr id="15" name="Rectangle: Rounded Corners 14">
            <a:extLst>
              <a:ext uri="{FF2B5EF4-FFF2-40B4-BE49-F238E27FC236}">
                <a16:creationId xmlns:a16="http://schemas.microsoft.com/office/drawing/2014/main" id="{9F32AF50-513E-407F-C754-40363C697171}"/>
              </a:ext>
            </a:extLst>
          </p:cNvPr>
          <p:cNvSpPr/>
          <p:nvPr/>
        </p:nvSpPr>
        <p:spPr>
          <a:xfrm>
            <a:off x="749300" y="2320856"/>
            <a:ext cx="1800000" cy="720000"/>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Τεχνολογικές υποδομές και συστήματα</a:t>
            </a:r>
            <a:endParaRPr lang="en-US" sz="1200" dirty="0">
              <a:solidFill>
                <a:srgbClr val="1F3A71"/>
              </a:solidFill>
              <a:latin typeface="Verdana" panose="020B0604030504040204" pitchFamily="34" charset="0"/>
              <a:ea typeface="Verdana" panose="020B0604030504040204" pitchFamily="34" charset="0"/>
            </a:endParaRPr>
          </a:p>
        </p:txBody>
      </p:sp>
      <p:sp>
        <p:nvSpPr>
          <p:cNvPr id="16" name="Rectangle: Rounded Corners 15">
            <a:extLst>
              <a:ext uri="{FF2B5EF4-FFF2-40B4-BE49-F238E27FC236}">
                <a16:creationId xmlns:a16="http://schemas.microsoft.com/office/drawing/2014/main" id="{912EB4E0-DF11-DBCC-18FB-BEE099E171E8}"/>
              </a:ext>
            </a:extLst>
          </p:cNvPr>
          <p:cNvSpPr/>
          <p:nvPr/>
        </p:nvSpPr>
        <p:spPr>
          <a:xfrm>
            <a:off x="749300" y="3216750"/>
            <a:ext cx="1800000" cy="720000"/>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Καταγραφή διαδικασιών</a:t>
            </a:r>
            <a:endParaRPr lang="en-US" sz="1200" dirty="0">
              <a:solidFill>
                <a:srgbClr val="1F3A71"/>
              </a:solidFill>
              <a:latin typeface="Verdana" panose="020B0604030504040204" pitchFamily="34" charset="0"/>
              <a:ea typeface="Verdana" panose="020B0604030504040204" pitchFamily="34" charset="0"/>
            </a:endParaRPr>
          </a:p>
        </p:txBody>
      </p:sp>
      <p:sp>
        <p:nvSpPr>
          <p:cNvPr id="17" name="Rectangle: Rounded Corners 16">
            <a:extLst>
              <a:ext uri="{FF2B5EF4-FFF2-40B4-BE49-F238E27FC236}">
                <a16:creationId xmlns:a16="http://schemas.microsoft.com/office/drawing/2014/main" id="{16F4F281-3F25-D725-76DD-899194733099}"/>
              </a:ext>
            </a:extLst>
          </p:cNvPr>
          <p:cNvSpPr/>
          <p:nvPr/>
        </p:nvSpPr>
        <p:spPr>
          <a:xfrm>
            <a:off x="3193943" y="3216750"/>
            <a:ext cx="1800000" cy="720000"/>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Ψηφιακό λειτουργικό μοντέλο</a:t>
            </a:r>
            <a:endParaRPr lang="en-US" sz="1200" dirty="0">
              <a:solidFill>
                <a:srgbClr val="1F3A71"/>
              </a:solidFill>
              <a:latin typeface="Verdana" panose="020B0604030504040204" pitchFamily="34" charset="0"/>
              <a:ea typeface="Verdana" panose="020B0604030504040204" pitchFamily="34" charset="0"/>
            </a:endParaRPr>
          </a:p>
        </p:txBody>
      </p:sp>
      <p:sp>
        <p:nvSpPr>
          <p:cNvPr id="18" name="Rectangle: Rounded Corners 17">
            <a:extLst>
              <a:ext uri="{FF2B5EF4-FFF2-40B4-BE49-F238E27FC236}">
                <a16:creationId xmlns:a16="http://schemas.microsoft.com/office/drawing/2014/main" id="{76BD3563-3FA9-7349-5203-7868FB4B9E7D}"/>
              </a:ext>
            </a:extLst>
          </p:cNvPr>
          <p:cNvSpPr/>
          <p:nvPr/>
        </p:nvSpPr>
        <p:spPr>
          <a:xfrm>
            <a:off x="3193943" y="2320856"/>
            <a:ext cx="1800000" cy="720000"/>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Παραγωγική λειτουργία</a:t>
            </a:r>
            <a:endParaRPr lang="en-US" sz="1200" dirty="0">
              <a:solidFill>
                <a:srgbClr val="1F3A71"/>
              </a:solidFill>
              <a:latin typeface="Verdana" panose="020B0604030504040204" pitchFamily="34" charset="0"/>
              <a:ea typeface="Verdana" panose="020B0604030504040204" pitchFamily="34" charset="0"/>
            </a:endParaRPr>
          </a:p>
        </p:txBody>
      </p:sp>
      <p:sp>
        <p:nvSpPr>
          <p:cNvPr id="19" name="Rectangle: Rounded Corners 18">
            <a:extLst>
              <a:ext uri="{FF2B5EF4-FFF2-40B4-BE49-F238E27FC236}">
                <a16:creationId xmlns:a16="http://schemas.microsoft.com/office/drawing/2014/main" id="{7BBD9502-99C9-E372-9AD6-1D8C9A46E667}"/>
              </a:ext>
            </a:extLst>
          </p:cNvPr>
          <p:cNvSpPr/>
          <p:nvPr/>
        </p:nvSpPr>
        <p:spPr>
          <a:xfrm>
            <a:off x="3193943" y="1426838"/>
            <a:ext cx="1800000" cy="720000"/>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Σταδιακή επέκταση και ένταξη στον Μηχανισμό</a:t>
            </a:r>
            <a:endParaRPr lang="en-US" sz="1200" dirty="0">
              <a:solidFill>
                <a:srgbClr val="1F3A71"/>
              </a:solidFill>
              <a:latin typeface="Verdana" panose="020B0604030504040204" pitchFamily="34" charset="0"/>
              <a:ea typeface="Verdana" panose="020B0604030504040204" pitchFamily="34" charset="0"/>
            </a:endParaRPr>
          </a:p>
        </p:txBody>
      </p:sp>
      <p:sp>
        <p:nvSpPr>
          <p:cNvPr id="20" name="Rectangle: Rounded Corners 19">
            <a:extLst>
              <a:ext uri="{FF2B5EF4-FFF2-40B4-BE49-F238E27FC236}">
                <a16:creationId xmlns:a16="http://schemas.microsoft.com/office/drawing/2014/main" id="{72CB6A2E-7CA4-3D1B-77BB-C140C98F64B4}"/>
              </a:ext>
            </a:extLst>
          </p:cNvPr>
          <p:cNvSpPr/>
          <p:nvPr/>
        </p:nvSpPr>
        <p:spPr>
          <a:xfrm>
            <a:off x="749300" y="4114468"/>
            <a:ext cx="4244643" cy="457771"/>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Τηλεφωνική/ Ψηφιακή εξυπηρέτηση</a:t>
            </a:r>
          </a:p>
        </p:txBody>
      </p:sp>
      <p:sp>
        <p:nvSpPr>
          <p:cNvPr id="21" name="Rectangle: Rounded Corners 20">
            <a:extLst>
              <a:ext uri="{FF2B5EF4-FFF2-40B4-BE49-F238E27FC236}">
                <a16:creationId xmlns:a16="http://schemas.microsoft.com/office/drawing/2014/main" id="{900A72E7-5B37-D0F6-8415-A0A63A76A06B}"/>
              </a:ext>
            </a:extLst>
          </p:cNvPr>
          <p:cNvSpPr/>
          <p:nvPr/>
        </p:nvSpPr>
        <p:spPr>
          <a:xfrm>
            <a:off x="749300" y="4749957"/>
            <a:ext cx="4244643" cy="457771"/>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1F3A71"/>
                </a:solidFill>
                <a:latin typeface="Verdana" panose="020B0604030504040204" pitchFamily="34" charset="0"/>
                <a:ea typeface="Verdana" panose="020B0604030504040204" pitchFamily="34" charset="0"/>
              </a:rPr>
              <a:t>Field Officers</a:t>
            </a:r>
          </a:p>
        </p:txBody>
      </p:sp>
      <p:sp>
        <p:nvSpPr>
          <p:cNvPr id="22" name="Rectangle: Rounded Corners 21">
            <a:extLst>
              <a:ext uri="{FF2B5EF4-FFF2-40B4-BE49-F238E27FC236}">
                <a16:creationId xmlns:a16="http://schemas.microsoft.com/office/drawing/2014/main" id="{DE320BB0-7933-980C-26AD-33551D7ADB2B}"/>
              </a:ext>
            </a:extLst>
          </p:cNvPr>
          <p:cNvSpPr/>
          <p:nvPr/>
        </p:nvSpPr>
        <p:spPr>
          <a:xfrm>
            <a:off x="749300" y="5385446"/>
            <a:ext cx="4244643" cy="457771"/>
          </a:xfrm>
          <a:prstGeom prst="roundRect">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200" dirty="0">
                <a:solidFill>
                  <a:srgbClr val="1F3A71"/>
                </a:solidFill>
                <a:latin typeface="Verdana" panose="020B0604030504040204" pitchFamily="34" charset="0"/>
                <a:ea typeface="Verdana" panose="020B0604030504040204" pitchFamily="34" charset="0"/>
              </a:rPr>
              <a:t>Δράσεις επικοινωνίας</a:t>
            </a:r>
          </a:p>
        </p:txBody>
      </p:sp>
      <p:sp>
        <p:nvSpPr>
          <p:cNvPr id="23" name="Rectangle: Rounded Corners 22">
            <a:extLst>
              <a:ext uri="{FF2B5EF4-FFF2-40B4-BE49-F238E27FC236}">
                <a16:creationId xmlns:a16="http://schemas.microsoft.com/office/drawing/2014/main" id="{C426AEF7-F101-B13B-449A-FEB7EE8AA50F}"/>
              </a:ext>
            </a:extLst>
          </p:cNvPr>
          <p:cNvSpPr/>
          <p:nvPr/>
        </p:nvSpPr>
        <p:spPr>
          <a:xfrm>
            <a:off x="6786132" y="2520097"/>
            <a:ext cx="4965913" cy="2229860"/>
          </a:xfrm>
          <a:prstGeom prst="roundRect">
            <a:avLst>
              <a:gd name="adj" fmla="val 8592"/>
            </a:avLst>
          </a:prstGeom>
          <a:solidFill>
            <a:schemeClr val="bg1">
              <a:lumMod val="95000"/>
            </a:schemeClr>
          </a:solidFill>
          <a:ln w="3175">
            <a:solidFill>
              <a:srgbClr val="EE1C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l-GR" dirty="0">
                <a:solidFill>
                  <a:srgbClr val="1F3A71"/>
                </a:solidFill>
                <a:latin typeface="Verdana" panose="020B0604030504040204" pitchFamily="34" charset="0"/>
                <a:ea typeface="Verdana" panose="020B0604030504040204" pitchFamily="34" charset="0"/>
              </a:rPr>
              <a:t>Ολοκληρωμένη λειτουργία Μηχανισμού Συντονισμού, Πλοήγησης και </a:t>
            </a:r>
            <a:r>
              <a:rPr lang="el-GR" dirty="0" err="1">
                <a:solidFill>
                  <a:srgbClr val="1F3A71"/>
                </a:solidFill>
                <a:latin typeface="Verdana" panose="020B0604030504040204" pitchFamily="34" charset="0"/>
                <a:ea typeface="Verdana" panose="020B0604030504040204" pitchFamily="34" charset="0"/>
              </a:rPr>
              <a:t>Πολυκαναλικής</a:t>
            </a:r>
            <a:r>
              <a:rPr lang="el-GR" dirty="0">
                <a:solidFill>
                  <a:srgbClr val="1F3A71"/>
                </a:solidFill>
                <a:latin typeface="Verdana" panose="020B0604030504040204" pitchFamily="34" charset="0"/>
                <a:ea typeface="Verdana" panose="020B0604030504040204" pitchFamily="34" charset="0"/>
              </a:rPr>
              <a:t> Εξυπηρέτησης του Υπουργείου Υγείας</a:t>
            </a:r>
          </a:p>
        </p:txBody>
      </p:sp>
      <p:cxnSp>
        <p:nvCxnSpPr>
          <p:cNvPr id="25" name="Straight Arrow Connector 24">
            <a:extLst>
              <a:ext uri="{FF2B5EF4-FFF2-40B4-BE49-F238E27FC236}">
                <a16:creationId xmlns:a16="http://schemas.microsoft.com/office/drawing/2014/main" id="{5E449D85-A21B-5716-3109-A21276015668}"/>
              </a:ext>
            </a:extLst>
          </p:cNvPr>
          <p:cNvCxnSpPr>
            <a:stCxn id="14" idx="3"/>
            <a:endCxn id="19" idx="1"/>
          </p:cNvCxnSpPr>
          <p:nvPr/>
        </p:nvCxnSpPr>
        <p:spPr>
          <a:xfrm>
            <a:off x="2549300" y="1786838"/>
            <a:ext cx="644643" cy="0"/>
          </a:xfrm>
          <a:prstGeom prst="straightConnector1">
            <a:avLst/>
          </a:prstGeom>
          <a:ln w="3175">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D8D212D3-1CC9-3ABD-C6D9-717DCF9ACE09}"/>
              </a:ext>
            </a:extLst>
          </p:cNvPr>
          <p:cNvCxnSpPr>
            <a:cxnSpLocks/>
            <a:stCxn id="15" idx="3"/>
            <a:endCxn id="18" idx="1"/>
          </p:cNvCxnSpPr>
          <p:nvPr/>
        </p:nvCxnSpPr>
        <p:spPr>
          <a:xfrm>
            <a:off x="2549300" y="2680856"/>
            <a:ext cx="644643" cy="0"/>
          </a:xfrm>
          <a:prstGeom prst="straightConnector1">
            <a:avLst/>
          </a:prstGeom>
          <a:ln w="3175">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006AA35E-4EE3-9A03-2E96-2B11B98BCA95}"/>
              </a:ext>
            </a:extLst>
          </p:cNvPr>
          <p:cNvCxnSpPr>
            <a:cxnSpLocks/>
            <a:stCxn id="16" idx="3"/>
            <a:endCxn id="17" idx="1"/>
          </p:cNvCxnSpPr>
          <p:nvPr/>
        </p:nvCxnSpPr>
        <p:spPr>
          <a:xfrm>
            <a:off x="2549300" y="3576750"/>
            <a:ext cx="644643" cy="0"/>
          </a:xfrm>
          <a:prstGeom prst="straightConnector1">
            <a:avLst/>
          </a:prstGeom>
          <a:ln w="3175">
            <a:solidFill>
              <a:srgbClr val="1F3A71"/>
            </a:solidFill>
            <a:tailEnd type="triangle"/>
          </a:ln>
        </p:spPr>
        <p:style>
          <a:lnRef idx="2">
            <a:schemeClr val="accent1"/>
          </a:lnRef>
          <a:fillRef idx="0">
            <a:schemeClr val="accent1"/>
          </a:fillRef>
          <a:effectRef idx="1">
            <a:schemeClr val="accent1"/>
          </a:effectRef>
          <a:fontRef idx="minor">
            <a:schemeClr val="tx1"/>
          </a:fontRef>
        </p:style>
      </p:cxnSp>
      <p:sp>
        <p:nvSpPr>
          <p:cNvPr id="32" name="Right Bracket 31">
            <a:extLst>
              <a:ext uri="{FF2B5EF4-FFF2-40B4-BE49-F238E27FC236}">
                <a16:creationId xmlns:a16="http://schemas.microsoft.com/office/drawing/2014/main" id="{51676B0A-78F7-0D4D-0E07-5E5AA625AC24}"/>
              </a:ext>
            </a:extLst>
          </p:cNvPr>
          <p:cNvSpPr/>
          <p:nvPr/>
        </p:nvSpPr>
        <p:spPr>
          <a:xfrm>
            <a:off x="4993943" y="1786838"/>
            <a:ext cx="308307" cy="1789909"/>
          </a:xfrm>
          <a:prstGeom prst="rightBracket">
            <a:avLst>
              <a:gd name="adj" fmla="val 0"/>
            </a:avLst>
          </a:prstGeom>
          <a:ln w="6350">
            <a:solidFill>
              <a:srgbClr val="1F3A7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l-GR"/>
          </a:p>
        </p:txBody>
      </p:sp>
      <p:cxnSp>
        <p:nvCxnSpPr>
          <p:cNvPr id="34" name="Straight Connector 33">
            <a:extLst>
              <a:ext uri="{FF2B5EF4-FFF2-40B4-BE49-F238E27FC236}">
                <a16:creationId xmlns:a16="http://schemas.microsoft.com/office/drawing/2014/main" id="{D4702A86-BF8C-BF05-C563-A0248BA28B14}"/>
              </a:ext>
            </a:extLst>
          </p:cNvPr>
          <p:cNvCxnSpPr>
            <a:stCxn id="18" idx="3"/>
            <a:endCxn id="32" idx="2"/>
          </p:cNvCxnSpPr>
          <p:nvPr/>
        </p:nvCxnSpPr>
        <p:spPr>
          <a:xfrm>
            <a:off x="4993943" y="2680856"/>
            <a:ext cx="308307" cy="937"/>
          </a:xfrm>
          <a:prstGeom prst="line">
            <a:avLst/>
          </a:prstGeom>
          <a:ln w="6350">
            <a:solidFill>
              <a:srgbClr val="1F3A71"/>
            </a:solidFill>
          </a:ln>
        </p:spPr>
        <p:style>
          <a:lnRef idx="2">
            <a:schemeClr val="accent1"/>
          </a:lnRef>
          <a:fillRef idx="0">
            <a:schemeClr val="accent1"/>
          </a:fillRef>
          <a:effectRef idx="1">
            <a:schemeClr val="accent1"/>
          </a:effectRef>
          <a:fontRef idx="minor">
            <a:schemeClr val="tx1"/>
          </a:fontRef>
        </p:style>
      </p:cxnSp>
      <p:cxnSp>
        <p:nvCxnSpPr>
          <p:cNvPr id="36" name="Connector: Elbow 35">
            <a:extLst>
              <a:ext uri="{FF2B5EF4-FFF2-40B4-BE49-F238E27FC236}">
                <a16:creationId xmlns:a16="http://schemas.microsoft.com/office/drawing/2014/main" id="{780E2D89-CA35-29E8-886D-F7019D58B6B3}"/>
              </a:ext>
            </a:extLst>
          </p:cNvPr>
          <p:cNvCxnSpPr>
            <a:stCxn id="32" idx="2"/>
            <a:endCxn id="23" idx="1"/>
          </p:cNvCxnSpPr>
          <p:nvPr/>
        </p:nvCxnSpPr>
        <p:spPr>
          <a:xfrm rot="10800000" flipH="1" flipV="1">
            <a:off x="5302250" y="2681793"/>
            <a:ext cx="1483882" cy="953234"/>
          </a:xfrm>
          <a:prstGeom prst="bentConnector3">
            <a:avLst>
              <a:gd name="adj1" fmla="val 47264"/>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sp>
        <p:nvSpPr>
          <p:cNvPr id="39" name="Right Bracket 38">
            <a:extLst>
              <a:ext uri="{FF2B5EF4-FFF2-40B4-BE49-F238E27FC236}">
                <a16:creationId xmlns:a16="http://schemas.microsoft.com/office/drawing/2014/main" id="{2C2545C3-2D3B-F8C4-1EAC-47D5BD5B83B4}"/>
              </a:ext>
            </a:extLst>
          </p:cNvPr>
          <p:cNvSpPr/>
          <p:nvPr/>
        </p:nvSpPr>
        <p:spPr>
          <a:xfrm>
            <a:off x="4993943" y="4341179"/>
            <a:ext cx="308307" cy="1273175"/>
          </a:xfrm>
          <a:prstGeom prst="rightBracket">
            <a:avLst>
              <a:gd name="adj" fmla="val 0"/>
            </a:avLst>
          </a:prstGeom>
          <a:ln w="6350">
            <a:solidFill>
              <a:srgbClr val="1F3A7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l-GR"/>
          </a:p>
        </p:txBody>
      </p:sp>
      <p:cxnSp>
        <p:nvCxnSpPr>
          <p:cNvPr id="40" name="Straight Connector 39">
            <a:extLst>
              <a:ext uri="{FF2B5EF4-FFF2-40B4-BE49-F238E27FC236}">
                <a16:creationId xmlns:a16="http://schemas.microsoft.com/office/drawing/2014/main" id="{51EB5DDC-679F-7149-8568-6E19FB91C1C5}"/>
              </a:ext>
            </a:extLst>
          </p:cNvPr>
          <p:cNvCxnSpPr>
            <a:cxnSpLocks/>
            <a:stCxn id="21" idx="3"/>
            <a:endCxn id="39" idx="2"/>
          </p:cNvCxnSpPr>
          <p:nvPr/>
        </p:nvCxnSpPr>
        <p:spPr>
          <a:xfrm flipV="1">
            <a:off x="4993943" y="4977767"/>
            <a:ext cx="308307" cy="1076"/>
          </a:xfrm>
          <a:prstGeom prst="line">
            <a:avLst/>
          </a:prstGeom>
          <a:ln w="6350">
            <a:solidFill>
              <a:srgbClr val="1F3A71"/>
            </a:solidFill>
          </a:ln>
        </p:spPr>
        <p:style>
          <a:lnRef idx="2">
            <a:schemeClr val="accent1"/>
          </a:lnRef>
          <a:fillRef idx="0">
            <a:schemeClr val="accent1"/>
          </a:fillRef>
          <a:effectRef idx="1">
            <a:schemeClr val="accent1"/>
          </a:effectRef>
          <a:fontRef idx="minor">
            <a:schemeClr val="tx1"/>
          </a:fontRef>
        </p:style>
      </p:cxnSp>
      <p:cxnSp>
        <p:nvCxnSpPr>
          <p:cNvPr id="41" name="Connector: Elbow 40">
            <a:extLst>
              <a:ext uri="{FF2B5EF4-FFF2-40B4-BE49-F238E27FC236}">
                <a16:creationId xmlns:a16="http://schemas.microsoft.com/office/drawing/2014/main" id="{E6825E48-0F12-5555-FDE5-2849A8CEC25C}"/>
              </a:ext>
            </a:extLst>
          </p:cNvPr>
          <p:cNvCxnSpPr>
            <a:cxnSpLocks/>
            <a:stCxn id="39" idx="2"/>
            <a:endCxn id="23" idx="1"/>
          </p:cNvCxnSpPr>
          <p:nvPr/>
        </p:nvCxnSpPr>
        <p:spPr>
          <a:xfrm rot="10800000" flipH="1">
            <a:off x="5302250" y="3635027"/>
            <a:ext cx="1483882" cy="1342740"/>
          </a:xfrm>
          <a:prstGeom prst="bentConnector3">
            <a:avLst>
              <a:gd name="adj1" fmla="val 47221"/>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73167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DB0A8-5AB5-E670-FBDE-79A6871A47F5}"/>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321E27E8-E85D-5CAB-EC97-186AC58D4B5B}"/>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Δομή Έργου - Δράσεις</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A98747F9-58C7-2097-42ED-5C0A19F4AD03}"/>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B2C53898-7167-AA42-2412-04B55CFB4E90}"/>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D8B3A0CA-BCFF-C676-394F-7AFAD227589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7C38460E-8763-CA5D-35C2-A4A58429A0C1}"/>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
        <p:nvSpPr>
          <p:cNvPr id="7" name="TextBox 6">
            <a:extLst>
              <a:ext uri="{FF2B5EF4-FFF2-40B4-BE49-F238E27FC236}">
                <a16:creationId xmlns:a16="http://schemas.microsoft.com/office/drawing/2014/main" id="{EBDBD383-E4A5-5608-93B0-1342790EE3BB}"/>
              </a:ext>
            </a:extLst>
          </p:cNvPr>
          <p:cNvSpPr txBox="1"/>
          <p:nvPr/>
        </p:nvSpPr>
        <p:spPr>
          <a:xfrm>
            <a:off x="749300" y="1701312"/>
            <a:ext cx="3171324" cy="3970318"/>
          </a:xfrm>
          <a:prstGeom prst="rect">
            <a:avLst/>
          </a:prstGeom>
          <a:noFill/>
          <a:ln>
            <a:noFill/>
          </a:ln>
        </p:spPr>
        <p:txBody>
          <a:bodyPr wrap="square" rtlCol="0" anchor="ctr">
            <a:noAutofit/>
          </a:bodyPr>
          <a:lstStyle/>
          <a:p>
            <a:r>
              <a:rPr lang="el-GR" sz="1400" dirty="0">
                <a:solidFill>
                  <a:srgbClr val="1F3A71"/>
                </a:solidFill>
                <a:latin typeface="Verdana" panose="020B0604030504040204" pitchFamily="34" charset="0"/>
                <a:ea typeface="Verdana" panose="020B0604030504040204" pitchFamily="34" charset="0"/>
              </a:rPr>
              <a:t>Το έργο περιλαμβάνει 6 διακριτές δράσεις, που καλύπτουν τόσο τις τεχνικές</a:t>
            </a:r>
            <a:r>
              <a:rPr lang="en-US" sz="1400" dirty="0">
                <a:solidFill>
                  <a:srgbClr val="1F3A71"/>
                </a:solidFill>
                <a:latin typeface="Verdana" panose="020B0604030504040204" pitchFamily="34" charset="0"/>
                <a:ea typeface="Verdana" panose="020B0604030504040204" pitchFamily="34" charset="0"/>
              </a:rPr>
              <a:t> </a:t>
            </a:r>
            <a:r>
              <a:rPr lang="el-GR" sz="1400" dirty="0">
                <a:solidFill>
                  <a:srgbClr val="1F3A71"/>
                </a:solidFill>
                <a:latin typeface="Verdana" panose="020B0604030504040204" pitchFamily="34" charset="0"/>
                <a:ea typeface="Verdana" panose="020B0604030504040204" pitchFamily="34" charset="0"/>
              </a:rPr>
              <a:t>όσο και τις λειτουργικές και επικοινωνιακές πτυχές του Μηχανισμού Συντονισμού, Πλοήγησης και Πολυκαναλικής Εξυπηρέτησης του Υπουργείου Υγείας </a:t>
            </a:r>
            <a:endParaRPr lang="en-US" sz="1400" dirty="0">
              <a:solidFill>
                <a:srgbClr val="1F3A71"/>
              </a:solidFill>
              <a:latin typeface="Verdana" panose="020B0604030504040204" pitchFamily="34" charset="0"/>
              <a:ea typeface="Verdana" panose="020B0604030504040204" pitchFamily="34" charset="0"/>
            </a:endParaRPr>
          </a:p>
        </p:txBody>
      </p:sp>
      <p:sp>
        <p:nvSpPr>
          <p:cNvPr id="10" name="TextBox 9">
            <a:extLst>
              <a:ext uri="{FF2B5EF4-FFF2-40B4-BE49-F238E27FC236}">
                <a16:creationId xmlns:a16="http://schemas.microsoft.com/office/drawing/2014/main" id="{DBC6BCE5-284F-4DE8-3A0A-CEC2BF172EDA}"/>
              </a:ext>
            </a:extLst>
          </p:cNvPr>
          <p:cNvSpPr txBox="1"/>
          <p:nvPr/>
        </p:nvSpPr>
        <p:spPr>
          <a:xfrm>
            <a:off x="5127680" y="1697005"/>
            <a:ext cx="6530920" cy="340519"/>
          </a:xfrm>
          <a:prstGeom prst="roundRect">
            <a:avLst/>
          </a:prstGeom>
          <a:noFill/>
          <a:ln>
            <a:solidFill>
              <a:srgbClr val="EE1C25"/>
            </a:solidFill>
          </a:ln>
        </p:spPr>
        <p:txBody>
          <a:bodyPr wrap="square" rtlCol="0">
            <a:spAutoFit/>
          </a:bodyPr>
          <a:lstStyle/>
          <a:p>
            <a:r>
              <a:rPr lang="el-GR" sz="1400" dirty="0">
                <a:solidFill>
                  <a:srgbClr val="1F3A71"/>
                </a:solidFill>
                <a:latin typeface="Verdana" panose="020B0604030504040204" pitchFamily="34" charset="0"/>
                <a:ea typeface="Verdana" panose="020B0604030504040204" pitchFamily="34" charset="0"/>
              </a:rPr>
              <a:t>Δράση 1: Συντονισμός και Διαχείριση Έργου</a:t>
            </a:r>
            <a:endParaRPr lang="en-US" sz="1400" dirty="0">
              <a:solidFill>
                <a:srgbClr val="1F3A71"/>
              </a:solidFill>
              <a:latin typeface="Verdana" panose="020B0604030504040204" pitchFamily="34" charset="0"/>
              <a:ea typeface="Verdana" panose="020B0604030504040204" pitchFamily="34" charset="0"/>
            </a:endParaRPr>
          </a:p>
        </p:txBody>
      </p:sp>
      <p:sp>
        <p:nvSpPr>
          <p:cNvPr id="11" name="TextBox 10">
            <a:extLst>
              <a:ext uri="{FF2B5EF4-FFF2-40B4-BE49-F238E27FC236}">
                <a16:creationId xmlns:a16="http://schemas.microsoft.com/office/drawing/2014/main" id="{0ADA7877-C316-18F8-695F-1194305F6076}"/>
              </a:ext>
            </a:extLst>
          </p:cNvPr>
          <p:cNvSpPr txBox="1"/>
          <p:nvPr/>
        </p:nvSpPr>
        <p:spPr>
          <a:xfrm>
            <a:off x="5127680" y="2364286"/>
            <a:ext cx="6530920" cy="340519"/>
          </a:xfrm>
          <a:prstGeom prst="roundRect">
            <a:avLst/>
          </a:prstGeom>
          <a:noFill/>
          <a:ln>
            <a:solidFill>
              <a:srgbClr val="EE1C25"/>
            </a:solidFill>
          </a:ln>
        </p:spPr>
        <p:txBody>
          <a:bodyPr wrap="square" rtlCol="0">
            <a:spAutoFit/>
          </a:bodyPr>
          <a:lstStyle/>
          <a:p>
            <a:r>
              <a:rPr lang="el-GR" sz="1400" dirty="0">
                <a:solidFill>
                  <a:srgbClr val="1F3A71"/>
                </a:solidFill>
                <a:latin typeface="Verdana" panose="020B0604030504040204" pitchFamily="34" charset="0"/>
                <a:ea typeface="Verdana" panose="020B0604030504040204" pitchFamily="34" charset="0"/>
              </a:rPr>
              <a:t>Δράση 2: Τεχνικές Υποδομές Συστημάτων και υποσυστημάτων</a:t>
            </a:r>
            <a:endParaRPr lang="en-US" sz="1400" dirty="0">
              <a:solidFill>
                <a:srgbClr val="1F3A71"/>
              </a:solidFill>
              <a:latin typeface="Verdana" panose="020B0604030504040204" pitchFamily="34" charset="0"/>
              <a:ea typeface="Verdana" panose="020B0604030504040204" pitchFamily="34" charset="0"/>
            </a:endParaRPr>
          </a:p>
        </p:txBody>
      </p:sp>
      <p:sp>
        <p:nvSpPr>
          <p:cNvPr id="13" name="TextBox 12">
            <a:extLst>
              <a:ext uri="{FF2B5EF4-FFF2-40B4-BE49-F238E27FC236}">
                <a16:creationId xmlns:a16="http://schemas.microsoft.com/office/drawing/2014/main" id="{5F75E056-9427-E2E8-E3C2-F9F776FE07C5}"/>
              </a:ext>
            </a:extLst>
          </p:cNvPr>
          <p:cNvSpPr txBox="1"/>
          <p:nvPr/>
        </p:nvSpPr>
        <p:spPr>
          <a:xfrm>
            <a:off x="5127680" y="3031567"/>
            <a:ext cx="6530920" cy="340519"/>
          </a:xfrm>
          <a:prstGeom prst="roundRect">
            <a:avLst/>
          </a:prstGeom>
          <a:noFill/>
          <a:ln>
            <a:solidFill>
              <a:srgbClr val="EE1C25"/>
            </a:solidFill>
          </a:ln>
        </p:spPr>
        <p:txBody>
          <a:bodyPr wrap="square" rtlCol="0">
            <a:spAutoFit/>
          </a:bodyPr>
          <a:lstStyle/>
          <a:p>
            <a:r>
              <a:rPr lang="el-GR" sz="1400" dirty="0">
                <a:solidFill>
                  <a:srgbClr val="1F3A71"/>
                </a:solidFill>
                <a:latin typeface="Verdana" panose="020B0604030504040204" pitchFamily="34" charset="0"/>
                <a:ea typeface="Verdana" panose="020B0604030504040204" pitchFamily="34" charset="0"/>
              </a:rPr>
              <a:t>Δράση 3: Σύμβουλος ψηφιακού μετασχηματισμού</a:t>
            </a:r>
            <a:endParaRPr lang="en-US" sz="1400" dirty="0">
              <a:solidFill>
                <a:srgbClr val="1F3A71"/>
              </a:solidFill>
              <a:latin typeface="Verdana" panose="020B0604030504040204" pitchFamily="34" charset="0"/>
              <a:ea typeface="Verdana" panose="020B0604030504040204" pitchFamily="34" charset="0"/>
            </a:endParaRPr>
          </a:p>
        </p:txBody>
      </p:sp>
      <p:sp>
        <p:nvSpPr>
          <p:cNvPr id="24" name="TextBox 23">
            <a:extLst>
              <a:ext uri="{FF2B5EF4-FFF2-40B4-BE49-F238E27FC236}">
                <a16:creationId xmlns:a16="http://schemas.microsoft.com/office/drawing/2014/main" id="{086B6AB3-EB2A-36AF-8B3D-A72C1E12A5B0}"/>
              </a:ext>
            </a:extLst>
          </p:cNvPr>
          <p:cNvSpPr txBox="1"/>
          <p:nvPr/>
        </p:nvSpPr>
        <p:spPr>
          <a:xfrm>
            <a:off x="5127680" y="3698848"/>
            <a:ext cx="6530920" cy="340519"/>
          </a:xfrm>
          <a:prstGeom prst="roundRect">
            <a:avLst/>
          </a:prstGeom>
          <a:noFill/>
          <a:ln>
            <a:solidFill>
              <a:srgbClr val="EE1C25"/>
            </a:solidFill>
          </a:ln>
        </p:spPr>
        <p:txBody>
          <a:bodyPr wrap="square" rtlCol="0">
            <a:spAutoFit/>
          </a:bodyPr>
          <a:lstStyle/>
          <a:p>
            <a:r>
              <a:rPr lang="el-GR" sz="1400" dirty="0">
                <a:solidFill>
                  <a:srgbClr val="1F3A71"/>
                </a:solidFill>
                <a:latin typeface="Verdana" panose="020B0604030504040204" pitchFamily="34" charset="0"/>
                <a:ea typeface="Verdana" panose="020B0604030504040204" pitchFamily="34" charset="0"/>
              </a:rPr>
              <a:t>Δράση 4: Μηχανισμός Εξυπηρέτησης</a:t>
            </a:r>
            <a:endParaRPr lang="en-US" sz="1400" dirty="0">
              <a:solidFill>
                <a:srgbClr val="1F3A71"/>
              </a:solidFill>
              <a:latin typeface="Verdana" panose="020B0604030504040204" pitchFamily="34" charset="0"/>
              <a:ea typeface="Verdana" panose="020B0604030504040204" pitchFamily="34" charset="0"/>
            </a:endParaRPr>
          </a:p>
        </p:txBody>
      </p:sp>
      <p:sp>
        <p:nvSpPr>
          <p:cNvPr id="28" name="TextBox 27">
            <a:extLst>
              <a:ext uri="{FF2B5EF4-FFF2-40B4-BE49-F238E27FC236}">
                <a16:creationId xmlns:a16="http://schemas.microsoft.com/office/drawing/2014/main" id="{66AB3291-C89E-B405-1963-BA8A8D59D6AC}"/>
              </a:ext>
            </a:extLst>
          </p:cNvPr>
          <p:cNvSpPr txBox="1"/>
          <p:nvPr/>
        </p:nvSpPr>
        <p:spPr>
          <a:xfrm>
            <a:off x="5127680" y="4366129"/>
            <a:ext cx="6530920" cy="340519"/>
          </a:xfrm>
          <a:prstGeom prst="roundRect">
            <a:avLst/>
          </a:prstGeom>
          <a:noFill/>
          <a:ln>
            <a:solidFill>
              <a:srgbClr val="EE1C25"/>
            </a:solidFill>
          </a:ln>
        </p:spPr>
        <p:txBody>
          <a:bodyPr wrap="square" rtlCol="0">
            <a:spAutoFit/>
          </a:bodyPr>
          <a:lstStyle/>
          <a:p>
            <a:r>
              <a:rPr lang="el-GR" sz="1400" dirty="0">
                <a:solidFill>
                  <a:srgbClr val="1F3A71"/>
                </a:solidFill>
                <a:latin typeface="Verdana" panose="020B0604030504040204" pitchFamily="34" charset="0"/>
                <a:ea typeface="Verdana" panose="020B0604030504040204" pitchFamily="34" charset="0"/>
              </a:rPr>
              <a:t>Δράση 5: Σύμβουλος Ποιοτικής Αξιολόγησης και Συνεχούς Βελτίωσης</a:t>
            </a:r>
            <a:endParaRPr lang="en-US" sz="1400" dirty="0">
              <a:solidFill>
                <a:srgbClr val="1F3A71"/>
              </a:solidFill>
              <a:latin typeface="Verdana" panose="020B0604030504040204" pitchFamily="34" charset="0"/>
              <a:ea typeface="Verdana" panose="020B0604030504040204" pitchFamily="34" charset="0"/>
            </a:endParaRPr>
          </a:p>
        </p:txBody>
      </p:sp>
      <p:sp>
        <p:nvSpPr>
          <p:cNvPr id="29" name="TextBox 28">
            <a:extLst>
              <a:ext uri="{FF2B5EF4-FFF2-40B4-BE49-F238E27FC236}">
                <a16:creationId xmlns:a16="http://schemas.microsoft.com/office/drawing/2014/main" id="{1223DB1C-A2DC-6F1D-540A-92324EFFADE4}"/>
              </a:ext>
            </a:extLst>
          </p:cNvPr>
          <p:cNvSpPr txBox="1"/>
          <p:nvPr/>
        </p:nvSpPr>
        <p:spPr>
          <a:xfrm>
            <a:off x="5127680" y="5033409"/>
            <a:ext cx="6530920" cy="340519"/>
          </a:xfrm>
          <a:prstGeom prst="roundRect">
            <a:avLst/>
          </a:prstGeom>
          <a:noFill/>
          <a:ln>
            <a:solidFill>
              <a:srgbClr val="EE1C25"/>
            </a:solidFill>
          </a:ln>
        </p:spPr>
        <p:txBody>
          <a:bodyPr wrap="square" rtlCol="0">
            <a:spAutoFit/>
          </a:bodyPr>
          <a:lstStyle/>
          <a:p>
            <a:r>
              <a:rPr lang="el-GR" sz="1400" dirty="0">
                <a:solidFill>
                  <a:srgbClr val="1F3A71"/>
                </a:solidFill>
                <a:latin typeface="Verdana" panose="020B0604030504040204" pitchFamily="34" charset="0"/>
                <a:ea typeface="Verdana" panose="020B0604030504040204" pitchFamily="34" charset="0"/>
              </a:rPr>
              <a:t>Δράση 6: Σύμβουλος Επικοινωνίας και δημοσιότητας</a:t>
            </a:r>
            <a:endParaRPr lang="en-US" sz="1400" dirty="0">
              <a:solidFill>
                <a:srgbClr val="1F3A71"/>
              </a:solidFill>
              <a:latin typeface="Verdana" panose="020B0604030504040204" pitchFamily="34" charset="0"/>
              <a:ea typeface="Verdana" panose="020B0604030504040204" pitchFamily="34" charset="0"/>
            </a:endParaRPr>
          </a:p>
        </p:txBody>
      </p:sp>
      <p:cxnSp>
        <p:nvCxnSpPr>
          <p:cNvPr id="30" name="Connector: Elbow 29">
            <a:extLst>
              <a:ext uri="{FF2B5EF4-FFF2-40B4-BE49-F238E27FC236}">
                <a16:creationId xmlns:a16="http://schemas.microsoft.com/office/drawing/2014/main" id="{58CC5C85-BB0C-BCF4-3523-7B1B7CAFDE56}"/>
              </a:ext>
            </a:extLst>
          </p:cNvPr>
          <p:cNvCxnSpPr>
            <a:cxnSpLocks/>
            <a:stCxn id="7" idx="3"/>
          </p:cNvCxnSpPr>
          <p:nvPr/>
        </p:nvCxnSpPr>
        <p:spPr>
          <a:xfrm flipV="1">
            <a:off x="3920624" y="2567550"/>
            <a:ext cx="1207056" cy="1118921"/>
          </a:xfrm>
          <a:prstGeom prst="bentConnector3">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31" name="Connector: Elbow 30">
            <a:extLst>
              <a:ext uri="{FF2B5EF4-FFF2-40B4-BE49-F238E27FC236}">
                <a16:creationId xmlns:a16="http://schemas.microsoft.com/office/drawing/2014/main" id="{28CE0989-6995-7DAE-6F12-3DA202498158}"/>
              </a:ext>
            </a:extLst>
          </p:cNvPr>
          <p:cNvCxnSpPr>
            <a:cxnSpLocks/>
            <a:stCxn id="7" idx="3"/>
            <a:endCxn id="10" idx="1"/>
          </p:cNvCxnSpPr>
          <p:nvPr/>
        </p:nvCxnSpPr>
        <p:spPr>
          <a:xfrm flipV="1">
            <a:off x="3920624" y="1867265"/>
            <a:ext cx="1207056" cy="1819206"/>
          </a:xfrm>
          <a:prstGeom prst="bentConnector3">
            <a:avLst>
              <a:gd name="adj1" fmla="val 50000"/>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33" name="Connector: Elbow 32">
            <a:extLst>
              <a:ext uri="{FF2B5EF4-FFF2-40B4-BE49-F238E27FC236}">
                <a16:creationId xmlns:a16="http://schemas.microsoft.com/office/drawing/2014/main" id="{9116099E-61A8-F05E-D8C3-5B7207FE8479}"/>
              </a:ext>
            </a:extLst>
          </p:cNvPr>
          <p:cNvCxnSpPr>
            <a:cxnSpLocks/>
            <a:stCxn id="7" idx="3"/>
          </p:cNvCxnSpPr>
          <p:nvPr/>
        </p:nvCxnSpPr>
        <p:spPr>
          <a:xfrm flipV="1">
            <a:off x="3920624" y="3244916"/>
            <a:ext cx="1207056" cy="441555"/>
          </a:xfrm>
          <a:prstGeom prst="bentConnector3">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35" name="Connector: Elbow 34">
            <a:extLst>
              <a:ext uri="{FF2B5EF4-FFF2-40B4-BE49-F238E27FC236}">
                <a16:creationId xmlns:a16="http://schemas.microsoft.com/office/drawing/2014/main" id="{43E030D5-B7B5-B013-A4AA-F7780430E408}"/>
              </a:ext>
            </a:extLst>
          </p:cNvPr>
          <p:cNvCxnSpPr>
            <a:cxnSpLocks/>
            <a:stCxn id="7" idx="3"/>
          </p:cNvCxnSpPr>
          <p:nvPr/>
        </p:nvCxnSpPr>
        <p:spPr>
          <a:xfrm>
            <a:off x="3920624" y="3686471"/>
            <a:ext cx="1207056" cy="139549"/>
          </a:xfrm>
          <a:prstGeom prst="bentConnector3">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37" name="Connector: Elbow 36">
            <a:extLst>
              <a:ext uri="{FF2B5EF4-FFF2-40B4-BE49-F238E27FC236}">
                <a16:creationId xmlns:a16="http://schemas.microsoft.com/office/drawing/2014/main" id="{7411ECB8-0EB9-5B4D-9D37-1025842AE8C5}"/>
              </a:ext>
            </a:extLst>
          </p:cNvPr>
          <p:cNvCxnSpPr>
            <a:cxnSpLocks/>
            <a:stCxn id="7" idx="3"/>
          </p:cNvCxnSpPr>
          <p:nvPr/>
        </p:nvCxnSpPr>
        <p:spPr>
          <a:xfrm>
            <a:off x="3920624" y="3686471"/>
            <a:ext cx="1207056" cy="839834"/>
          </a:xfrm>
          <a:prstGeom prst="bentConnector3">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38" name="Connector: Elbow 37">
            <a:extLst>
              <a:ext uri="{FF2B5EF4-FFF2-40B4-BE49-F238E27FC236}">
                <a16:creationId xmlns:a16="http://schemas.microsoft.com/office/drawing/2014/main" id="{EF0079F6-7440-D154-3C43-B9BAEC78AFEA}"/>
              </a:ext>
            </a:extLst>
          </p:cNvPr>
          <p:cNvCxnSpPr>
            <a:cxnSpLocks/>
            <a:stCxn id="7" idx="3"/>
            <a:endCxn id="29" idx="1"/>
          </p:cNvCxnSpPr>
          <p:nvPr/>
        </p:nvCxnSpPr>
        <p:spPr>
          <a:xfrm>
            <a:off x="3920624" y="3686471"/>
            <a:ext cx="1207056" cy="1517198"/>
          </a:xfrm>
          <a:prstGeom prst="bentConnector3">
            <a:avLst>
              <a:gd name="adj1" fmla="val 50000"/>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CA7CC733-001D-79A7-3A1A-9380840905F6}"/>
              </a:ext>
            </a:extLst>
          </p:cNvPr>
          <p:cNvCxnSpPr>
            <a:cxnSpLocks/>
          </p:cNvCxnSpPr>
          <p:nvPr/>
        </p:nvCxnSpPr>
        <p:spPr>
          <a:xfrm>
            <a:off x="3954464" y="2730205"/>
            <a:ext cx="0" cy="1821500"/>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150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AD6E0-6E08-D146-6165-FD6746BF2670}"/>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8A0C7720-8AB6-E156-8026-C6E9FCC77C7A}"/>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Σχήμα Διοίκησης</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FB49D2D6-02D5-02E8-BD8C-253920EDBF4A}"/>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882DFE11-9624-9FF5-6C6B-B272BFB745FF}"/>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4A0CD1C2-0D5F-223D-B4FB-BB0C98244FD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2A9C4E2F-F82F-D53E-05A0-A14162A1474B}"/>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
        <p:nvSpPr>
          <p:cNvPr id="7" name="TextBox 6">
            <a:extLst>
              <a:ext uri="{FF2B5EF4-FFF2-40B4-BE49-F238E27FC236}">
                <a16:creationId xmlns:a16="http://schemas.microsoft.com/office/drawing/2014/main" id="{91AB3A83-1A01-23F0-159F-0C4F4FAD9EE8}"/>
              </a:ext>
            </a:extLst>
          </p:cNvPr>
          <p:cNvSpPr txBox="1"/>
          <p:nvPr/>
        </p:nvSpPr>
        <p:spPr>
          <a:xfrm>
            <a:off x="749300" y="1739412"/>
            <a:ext cx="3171324" cy="3970318"/>
          </a:xfrm>
          <a:prstGeom prst="rect">
            <a:avLst/>
          </a:prstGeom>
          <a:noFill/>
          <a:ln>
            <a:noFill/>
          </a:ln>
        </p:spPr>
        <p:txBody>
          <a:bodyPr wrap="square" rtlCol="0" anchor="ctr">
            <a:noAutofit/>
          </a:bodyPr>
          <a:lstStyle/>
          <a:p>
            <a:r>
              <a:rPr lang="el-GR" sz="1400" dirty="0">
                <a:solidFill>
                  <a:srgbClr val="1F3A71"/>
                </a:solidFill>
                <a:latin typeface="Verdana" panose="020B0604030504040204" pitchFamily="34" charset="0"/>
                <a:ea typeface="Verdana" panose="020B0604030504040204" pitchFamily="34" charset="0"/>
              </a:rPr>
              <a:t>Το σχήμα διοίκησης και υλοποίησης του Έργου περιλαμβάνει τα ακόλουθα</a:t>
            </a:r>
            <a:r>
              <a:rPr lang="en-US" sz="1400" dirty="0">
                <a:solidFill>
                  <a:srgbClr val="1F3A71"/>
                </a:solidFill>
                <a:latin typeface="Verdana" panose="020B0604030504040204" pitchFamily="34" charset="0"/>
                <a:ea typeface="Verdana" panose="020B0604030504040204" pitchFamily="34" charset="0"/>
              </a:rPr>
              <a:t> </a:t>
            </a:r>
            <a:r>
              <a:rPr lang="el-GR" sz="1400" dirty="0">
                <a:solidFill>
                  <a:srgbClr val="1F3A71"/>
                </a:solidFill>
                <a:latin typeface="Verdana" panose="020B0604030504040204" pitchFamily="34" charset="0"/>
                <a:ea typeface="Verdana" panose="020B0604030504040204" pitchFamily="34" charset="0"/>
              </a:rPr>
              <a:t>διακριτά επίπεδα με ξεχωριστές αρμοδιότητες και ρόλους το καθένα:</a:t>
            </a:r>
          </a:p>
        </p:txBody>
      </p:sp>
      <p:sp>
        <p:nvSpPr>
          <p:cNvPr id="10" name="TextBox 9">
            <a:extLst>
              <a:ext uri="{FF2B5EF4-FFF2-40B4-BE49-F238E27FC236}">
                <a16:creationId xmlns:a16="http://schemas.microsoft.com/office/drawing/2014/main" id="{44350DE6-A39C-5CD3-F9B8-51F0AF03456F}"/>
              </a:ext>
            </a:extLst>
          </p:cNvPr>
          <p:cNvSpPr txBox="1"/>
          <p:nvPr/>
        </p:nvSpPr>
        <p:spPr>
          <a:xfrm>
            <a:off x="5127680" y="1735105"/>
            <a:ext cx="5984820" cy="817245"/>
          </a:xfrm>
          <a:prstGeom prst="roundRect">
            <a:avLst/>
          </a:prstGeom>
          <a:noFill/>
          <a:ln>
            <a:solidFill>
              <a:srgbClr val="EE1C25"/>
            </a:solidFill>
          </a:ln>
        </p:spPr>
        <p:txBody>
          <a:bodyPr wrap="square" rtlCol="0">
            <a:spAutoFit/>
          </a:bodyPr>
          <a:lstStyle/>
          <a:p>
            <a:r>
              <a:rPr lang="el-GR" sz="1400" b="1" dirty="0">
                <a:solidFill>
                  <a:srgbClr val="1F3A71"/>
                </a:solidFill>
                <a:latin typeface="Verdana" panose="020B0604030504040204" pitchFamily="34" charset="0"/>
                <a:ea typeface="Verdana" panose="020B0604030504040204" pitchFamily="34" charset="0"/>
              </a:rPr>
              <a:t>ΣΤΡΑΤΗΓΙΚΟ ΕΠΙΠΕΔΟ</a:t>
            </a:r>
          </a:p>
          <a:p>
            <a:r>
              <a:rPr lang="el-GR" sz="1400" dirty="0">
                <a:solidFill>
                  <a:srgbClr val="1F3A71"/>
                </a:solidFill>
                <a:latin typeface="Verdana" panose="020B0604030504040204" pitchFamily="34" charset="0"/>
                <a:ea typeface="Verdana" panose="020B0604030504040204" pitchFamily="34" charset="0"/>
              </a:rPr>
              <a:t>Επιτροπή Παρακολούθησης &amp; Παραλαβής Έργου</a:t>
            </a:r>
            <a:r>
              <a:rPr lang="en-US" sz="1400" dirty="0">
                <a:solidFill>
                  <a:srgbClr val="1F3A71"/>
                </a:solidFill>
                <a:latin typeface="Verdana" panose="020B0604030504040204" pitchFamily="34" charset="0"/>
                <a:ea typeface="Verdana" panose="020B0604030504040204" pitchFamily="34" charset="0"/>
              </a:rPr>
              <a:t> </a:t>
            </a:r>
            <a:r>
              <a:rPr lang="el-GR" sz="1400" dirty="0">
                <a:solidFill>
                  <a:srgbClr val="1F3A71"/>
                </a:solidFill>
                <a:latin typeface="Verdana" panose="020B0604030504040204" pitchFamily="34" charset="0"/>
                <a:ea typeface="Verdana" panose="020B0604030504040204" pitchFamily="34" charset="0"/>
              </a:rPr>
              <a:t>Υπεύθυνος - Συντονιστής Έργου / Πακέτων Εργασίας Υπεύθυνος Ποιότητας </a:t>
            </a:r>
          </a:p>
        </p:txBody>
      </p:sp>
      <p:sp>
        <p:nvSpPr>
          <p:cNvPr id="11" name="TextBox 10">
            <a:extLst>
              <a:ext uri="{FF2B5EF4-FFF2-40B4-BE49-F238E27FC236}">
                <a16:creationId xmlns:a16="http://schemas.microsoft.com/office/drawing/2014/main" id="{98EE2687-F7A8-6C81-940F-43D64EAB4226}"/>
              </a:ext>
            </a:extLst>
          </p:cNvPr>
          <p:cNvSpPr txBox="1"/>
          <p:nvPr/>
        </p:nvSpPr>
        <p:spPr>
          <a:xfrm>
            <a:off x="5127680" y="3317850"/>
            <a:ext cx="5984820" cy="817245"/>
          </a:xfrm>
          <a:prstGeom prst="roundRect">
            <a:avLst/>
          </a:prstGeom>
          <a:noFill/>
          <a:ln>
            <a:solidFill>
              <a:srgbClr val="EE1C25"/>
            </a:solidFill>
          </a:ln>
        </p:spPr>
        <p:txBody>
          <a:bodyPr wrap="square" rtlCol="0">
            <a:spAutoFit/>
          </a:bodyPr>
          <a:lstStyle/>
          <a:p>
            <a:r>
              <a:rPr lang="el-GR" sz="1400" b="1" dirty="0">
                <a:solidFill>
                  <a:srgbClr val="1F3A71"/>
                </a:solidFill>
                <a:latin typeface="Verdana" panose="020B0604030504040204" pitchFamily="34" charset="0"/>
                <a:ea typeface="Verdana" panose="020B0604030504040204" pitchFamily="34" charset="0"/>
              </a:rPr>
              <a:t>ΔΙΟΙΚΗΤΙΚΟ ΕΠΙΠΕΔΟ</a:t>
            </a:r>
          </a:p>
          <a:p>
            <a:r>
              <a:rPr lang="el-GR" sz="1400" dirty="0">
                <a:solidFill>
                  <a:srgbClr val="1F3A71"/>
                </a:solidFill>
                <a:latin typeface="Verdana" panose="020B0604030504040204" pitchFamily="34" charset="0"/>
                <a:ea typeface="Verdana" panose="020B0604030504040204" pitchFamily="34" charset="0"/>
              </a:rPr>
              <a:t>Υπεύθυνος - Συντονιστής Έργου / Πακέτων Εργασίας </a:t>
            </a:r>
            <a:br>
              <a:rPr lang="en-US" sz="1400" dirty="0">
                <a:solidFill>
                  <a:srgbClr val="1F3A71"/>
                </a:solidFill>
                <a:latin typeface="Verdana" panose="020B0604030504040204" pitchFamily="34" charset="0"/>
                <a:ea typeface="Verdana" panose="020B0604030504040204" pitchFamily="34" charset="0"/>
              </a:rPr>
            </a:br>
            <a:r>
              <a:rPr lang="el-GR" sz="1400" dirty="0">
                <a:solidFill>
                  <a:srgbClr val="1F3A71"/>
                </a:solidFill>
                <a:latin typeface="Verdana" panose="020B0604030504040204" pitchFamily="34" charset="0"/>
                <a:ea typeface="Verdana" panose="020B0604030504040204" pitchFamily="34" charset="0"/>
              </a:rPr>
              <a:t>Υπεύθυνος Ποιότητας Έργου / Πακέτων Εργασίας </a:t>
            </a:r>
          </a:p>
        </p:txBody>
      </p:sp>
      <p:sp>
        <p:nvSpPr>
          <p:cNvPr id="13" name="TextBox 12">
            <a:extLst>
              <a:ext uri="{FF2B5EF4-FFF2-40B4-BE49-F238E27FC236}">
                <a16:creationId xmlns:a16="http://schemas.microsoft.com/office/drawing/2014/main" id="{E238B558-DCB6-CD4A-0190-82912985F24F}"/>
              </a:ext>
            </a:extLst>
          </p:cNvPr>
          <p:cNvSpPr txBox="1"/>
          <p:nvPr/>
        </p:nvSpPr>
        <p:spPr>
          <a:xfrm>
            <a:off x="5127680" y="4848740"/>
            <a:ext cx="5984820" cy="578882"/>
          </a:xfrm>
          <a:prstGeom prst="roundRect">
            <a:avLst/>
          </a:prstGeom>
          <a:noFill/>
          <a:ln>
            <a:solidFill>
              <a:srgbClr val="EE1C25"/>
            </a:solidFill>
          </a:ln>
        </p:spPr>
        <p:txBody>
          <a:bodyPr wrap="square" rtlCol="0">
            <a:spAutoFit/>
          </a:bodyPr>
          <a:lstStyle/>
          <a:p>
            <a:r>
              <a:rPr lang="el-GR" sz="1400" b="1" dirty="0">
                <a:solidFill>
                  <a:srgbClr val="1F3A71"/>
                </a:solidFill>
                <a:latin typeface="Verdana" panose="020B0604030504040204" pitchFamily="34" charset="0"/>
                <a:ea typeface="Verdana" panose="020B0604030504040204" pitchFamily="34" charset="0"/>
              </a:rPr>
              <a:t>ΕΚΤΕΛΕΣΤΙΚΟ ΕΠΙΠΕΔΟ</a:t>
            </a:r>
          </a:p>
          <a:p>
            <a:r>
              <a:rPr lang="el-GR" sz="1400" dirty="0">
                <a:solidFill>
                  <a:srgbClr val="1F3A71"/>
                </a:solidFill>
                <a:latin typeface="Verdana" panose="020B0604030504040204" pitchFamily="34" charset="0"/>
                <a:ea typeface="Verdana" panose="020B0604030504040204" pitchFamily="34" charset="0"/>
              </a:rPr>
              <a:t>Μέλη Ομάδας Έργου / Πακέτων Εργασίας</a:t>
            </a:r>
          </a:p>
        </p:txBody>
      </p:sp>
      <p:cxnSp>
        <p:nvCxnSpPr>
          <p:cNvPr id="31" name="Connector: Elbow 30">
            <a:extLst>
              <a:ext uri="{FF2B5EF4-FFF2-40B4-BE49-F238E27FC236}">
                <a16:creationId xmlns:a16="http://schemas.microsoft.com/office/drawing/2014/main" id="{7420AD48-D3C6-C9A5-BDF4-88791AB3FCD4}"/>
              </a:ext>
            </a:extLst>
          </p:cNvPr>
          <p:cNvCxnSpPr>
            <a:cxnSpLocks/>
            <a:stCxn id="7" idx="3"/>
            <a:endCxn id="10" idx="1"/>
          </p:cNvCxnSpPr>
          <p:nvPr/>
        </p:nvCxnSpPr>
        <p:spPr>
          <a:xfrm flipV="1">
            <a:off x="3920624" y="2143728"/>
            <a:ext cx="1207056" cy="1580843"/>
          </a:xfrm>
          <a:prstGeom prst="bentConnector3">
            <a:avLst>
              <a:gd name="adj1" fmla="val 50000"/>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33" name="Connector: Elbow 32">
            <a:extLst>
              <a:ext uri="{FF2B5EF4-FFF2-40B4-BE49-F238E27FC236}">
                <a16:creationId xmlns:a16="http://schemas.microsoft.com/office/drawing/2014/main" id="{6E1EF7C0-424D-835F-304F-759A8275485F}"/>
              </a:ext>
            </a:extLst>
          </p:cNvPr>
          <p:cNvCxnSpPr>
            <a:cxnSpLocks/>
            <a:stCxn id="7" idx="3"/>
            <a:endCxn id="13" idx="1"/>
          </p:cNvCxnSpPr>
          <p:nvPr/>
        </p:nvCxnSpPr>
        <p:spPr>
          <a:xfrm>
            <a:off x="3920624" y="3724571"/>
            <a:ext cx="1207056" cy="1413610"/>
          </a:xfrm>
          <a:prstGeom prst="bentConnector3">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BABA99F2-A567-934E-6127-A82AA3E1D15C}"/>
              </a:ext>
            </a:extLst>
          </p:cNvPr>
          <p:cNvCxnSpPr>
            <a:cxnSpLocks/>
          </p:cNvCxnSpPr>
          <p:nvPr/>
        </p:nvCxnSpPr>
        <p:spPr>
          <a:xfrm>
            <a:off x="3954464" y="2768305"/>
            <a:ext cx="0" cy="1821500"/>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4EAF9C0A-B8FB-2DA1-8E59-50C24F7F62EF}"/>
              </a:ext>
            </a:extLst>
          </p:cNvPr>
          <p:cNvCxnSpPr>
            <a:cxnSpLocks/>
          </p:cNvCxnSpPr>
          <p:nvPr/>
        </p:nvCxnSpPr>
        <p:spPr>
          <a:xfrm>
            <a:off x="3920624" y="3724571"/>
            <a:ext cx="1207056" cy="1902"/>
          </a:xfrm>
          <a:prstGeom prst="straightConnector1">
            <a:avLst/>
          </a:prstGeom>
          <a:ln w="6350">
            <a:solidFill>
              <a:srgbClr val="1F3A7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855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4D6AA-27F3-4FA4-F41A-8CB48F25C6CA}"/>
            </a:ext>
          </a:extLst>
        </p:cNvPr>
        <p:cNvGrpSpPr/>
        <p:nvPr/>
      </p:nvGrpSpPr>
      <p:grpSpPr>
        <a:xfrm>
          <a:off x="0" y="0"/>
          <a:ext cx="0" cy="0"/>
          <a:chOff x="0" y="0"/>
          <a:chExt cx="0" cy="0"/>
        </a:xfrm>
      </p:grpSpPr>
      <p:pic>
        <p:nvPicPr>
          <p:cNvPr id="5" name="Picture 4" descr="A red and blue heart with numbers and a red cross&#10;&#10;AI-generated content may be incorrect.">
            <a:extLst>
              <a:ext uri="{FF2B5EF4-FFF2-40B4-BE49-F238E27FC236}">
                <a16:creationId xmlns:a16="http://schemas.microsoft.com/office/drawing/2014/main" id="{A9914977-1671-A976-CF95-73944DF31554}"/>
              </a:ext>
            </a:extLst>
          </p:cNvPr>
          <p:cNvPicPr>
            <a:picLocks noChangeAspect="1"/>
          </p:cNvPicPr>
          <p:nvPr/>
        </p:nvPicPr>
        <p:blipFill>
          <a:blip r:embed="rId2">
            <a:extLst>
              <a:ext uri="{28A0092B-C50C-407E-A947-70E740481C1C}">
                <a14:useLocalDpi xmlns:a14="http://schemas.microsoft.com/office/drawing/2010/main" val="0"/>
              </a:ext>
            </a:extLst>
          </a:blip>
          <a:srcRect l="13284" t="13284" r="13284" b="13284"/>
          <a:stretch>
            <a:fillRect/>
          </a:stretch>
        </p:blipFill>
        <p:spPr>
          <a:xfrm>
            <a:off x="1047750" y="1746179"/>
            <a:ext cx="3810000" cy="3809998"/>
          </a:xfrm>
          <a:prstGeom prst="rect">
            <a:avLst/>
          </a:prstGeom>
        </p:spPr>
      </p:pic>
      <p:sp>
        <p:nvSpPr>
          <p:cNvPr id="11" name="TextBox 10">
            <a:extLst>
              <a:ext uri="{FF2B5EF4-FFF2-40B4-BE49-F238E27FC236}">
                <a16:creationId xmlns:a16="http://schemas.microsoft.com/office/drawing/2014/main" id="{A4BB67AC-E5AC-CCE3-9E4D-0CCE6D197E5E}"/>
              </a:ext>
            </a:extLst>
          </p:cNvPr>
          <p:cNvSpPr txBox="1"/>
          <p:nvPr/>
        </p:nvSpPr>
        <p:spPr>
          <a:xfrm>
            <a:off x="5454651" y="3393415"/>
            <a:ext cx="2959099" cy="515526"/>
          </a:xfrm>
          <a:prstGeom prst="rect">
            <a:avLst/>
          </a:prstGeom>
          <a:noFill/>
        </p:spPr>
        <p:txBody>
          <a:bodyPr wrap="square">
            <a:spAutoFit/>
          </a:bodyPr>
          <a:lstStyle/>
          <a:p>
            <a:pPr>
              <a:lnSpc>
                <a:spcPct val="150000"/>
              </a:lnSpc>
            </a:pPr>
            <a:r>
              <a:rPr lang="el-GR" sz="2000" b="1" dirty="0">
                <a:solidFill>
                  <a:srgbClr val="1F3A71"/>
                </a:solidFill>
                <a:latin typeface="Verdana" panose="020B0604030504040204" pitchFamily="34" charset="0"/>
                <a:ea typeface="Verdana" panose="020B0604030504040204" pitchFamily="34" charset="0"/>
                <a:cs typeface="Cairo" panose="00000800000000000000" pitchFamily="50" charset="-78"/>
              </a:rPr>
              <a:t>Σας ευχαριστούμε!</a:t>
            </a:r>
            <a:endParaRPr lang="en-US" sz="2000" b="1" dirty="0">
              <a:solidFill>
                <a:srgbClr val="1F3A71"/>
              </a:solidFill>
              <a:latin typeface="Cairo" panose="00000800000000000000" pitchFamily="50" charset="-78"/>
              <a:ea typeface="Verdana" panose="020B0604030504040204" pitchFamily="34" charset="0"/>
              <a:cs typeface="Cairo" panose="00000800000000000000" pitchFamily="50" charset="-78"/>
            </a:endParaRPr>
          </a:p>
        </p:txBody>
      </p:sp>
      <p:pic>
        <p:nvPicPr>
          <p:cNvPr id="13" name="Picture 12">
            <a:extLst>
              <a:ext uri="{FF2B5EF4-FFF2-40B4-BE49-F238E27FC236}">
                <a16:creationId xmlns:a16="http://schemas.microsoft.com/office/drawing/2014/main" id="{FB95FC83-B1D0-A5D8-5801-C51098037ACA}"/>
              </a:ext>
            </a:extLst>
          </p:cNvPr>
          <p:cNvPicPr>
            <a:picLocks noChangeAspect="1"/>
          </p:cNvPicPr>
          <p:nvPr/>
        </p:nvPicPr>
        <p:blipFill>
          <a:blip r:embed="rId3"/>
          <a:srcRect l="2913" r="3395"/>
          <a:stretch>
            <a:fillRect/>
          </a:stretch>
        </p:blipFill>
        <p:spPr>
          <a:xfrm>
            <a:off x="7594600" y="5765656"/>
            <a:ext cx="4252768" cy="758417"/>
          </a:xfrm>
          <a:prstGeom prst="rect">
            <a:avLst/>
          </a:prstGeom>
        </p:spPr>
      </p:pic>
      <p:cxnSp>
        <p:nvCxnSpPr>
          <p:cNvPr id="3" name="Straight Connector 2">
            <a:extLst>
              <a:ext uri="{FF2B5EF4-FFF2-40B4-BE49-F238E27FC236}">
                <a16:creationId xmlns:a16="http://schemas.microsoft.com/office/drawing/2014/main" id="{A0894C21-48B8-1E39-C635-A769652DB405}"/>
              </a:ext>
            </a:extLst>
          </p:cNvPr>
          <p:cNvCxnSpPr>
            <a:cxnSpLocks/>
          </p:cNvCxnSpPr>
          <p:nvPr/>
        </p:nvCxnSpPr>
        <p:spPr>
          <a:xfrm>
            <a:off x="5156200" y="2539928"/>
            <a:ext cx="0" cy="2222500"/>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2C052806-325C-A102-1768-7E9C12D70E7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51905" y="550840"/>
            <a:ext cx="4195464" cy="985860"/>
          </a:xfrm>
          <a:prstGeom prst="rect">
            <a:avLst/>
          </a:prstGeom>
        </p:spPr>
      </p:pic>
    </p:spTree>
    <p:extLst>
      <p:ext uri="{BB962C8B-B14F-4D97-AF65-F5344CB8AC3E}">
        <p14:creationId xmlns:p14="http://schemas.microsoft.com/office/powerpoint/2010/main" val="2900880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C0E4E-F949-C57A-DE95-AE0CEF6854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A30827-84F5-3BAF-EF4A-62C27EFADD52}"/>
              </a:ext>
            </a:extLst>
          </p:cNvPr>
          <p:cNvSpPr>
            <a:spLocks noGrp="1"/>
          </p:cNvSpPr>
          <p:nvPr>
            <p:ph type="title"/>
          </p:nvPr>
        </p:nvSpPr>
        <p:spPr>
          <a:xfrm>
            <a:off x="749300" y="431155"/>
            <a:ext cx="7124700" cy="461665"/>
          </a:xfrm>
        </p:spPr>
        <p:txBody>
          <a:bodyPr wrap="square">
            <a:spAutoFit/>
          </a:body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Περιεχόμενα</a:t>
            </a:r>
            <a:endParaRPr lang="en-US" sz="2400" b="1" dirty="0">
              <a:solidFill>
                <a:srgbClr val="1F3A71"/>
              </a:solidFill>
              <a:latin typeface="Verdana" panose="020B0604030504040204" pitchFamily="34" charset="0"/>
              <a:ea typeface="Verdana" panose="020B0604030504040204" pitchFamily="34" charset="0"/>
            </a:endParaRPr>
          </a:p>
        </p:txBody>
      </p:sp>
      <p:sp>
        <p:nvSpPr>
          <p:cNvPr id="4" name="Content Placeholder 3">
            <a:extLst>
              <a:ext uri="{FF2B5EF4-FFF2-40B4-BE49-F238E27FC236}">
                <a16:creationId xmlns:a16="http://schemas.microsoft.com/office/drawing/2014/main" id="{D2991136-219E-2E68-7100-24E88150C633}"/>
              </a:ext>
            </a:extLst>
          </p:cNvPr>
          <p:cNvSpPr>
            <a:spLocks noGrp="1"/>
          </p:cNvSpPr>
          <p:nvPr>
            <p:ph idx="1"/>
          </p:nvPr>
        </p:nvSpPr>
        <p:spPr>
          <a:xfrm>
            <a:off x="749300" y="1653969"/>
            <a:ext cx="10515600" cy="4068806"/>
          </a:xfrm>
        </p:spPr>
        <p:txBody>
          <a:bodyPr>
            <a:spAutoFit/>
          </a:bodyPr>
          <a:lstStyle/>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Γενικά στοιχεία</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Η κατάσταση τώρα</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Εισαγωγή στο Έργο</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Το Έργο</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Μια νέα προσέγγιση</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Αναμενόμενα οφέλη</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Φάσης υλοποίησης</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Η πρώτη φάση υλοποίησης</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Σχεδιασμός υλοποίησης</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Δομή έργου – Δράσεις</a:t>
            </a:r>
          </a:p>
          <a:p>
            <a:pPr>
              <a:spcBef>
                <a:spcPts val="0"/>
              </a:spcBef>
              <a:spcAft>
                <a:spcPts val="1200"/>
              </a:spcAft>
              <a:buClr>
                <a:srgbClr val="EE1C25"/>
              </a:buClr>
              <a:buSzPct val="100000"/>
              <a:buFont typeface="Aptos" panose="020B0004020202020204" pitchFamily="34" charset="0"/>
              <a:buChar char="•"/>
            </a:pPr>
            <a:r>
              <a:rPr lang="el-GR" sz="1600" dirty="0">
                <a:solidFill>
                  <a:srgbClr val="1F3A71"/>
                </a:solidFill>
                <a:latin typeface="Verdana" panose="020B0604030504040204" pitchFamily="34" charset="0"/>
                <a:ea typeface="Verdana" panose="020B0604030504040204" pitchFamily="34" charset="0"/>
              </a:rPr>
              <a:t>Σχήμα διοίκησης</a:t>
            </a:r>
          </a:p>
        </p:txBody>
      </p:sp>
      <p:cxnSp>
        <p:nvCxnSpPr>
          <p:cNvPr id="3" name="Straight Connector 2">
            <a:extLst>
              <a:ext uri="{FF2B5EF4-FFF2-40B4-BE49-F238E27FC236}">
                <a16:creationId xmlns:a16="http://schemas.microsoft.com/office/drawing/2014/main" id="{33DDC0A6-89C5-2F8C-B2CA-40388BDA1482}"/>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6" name="Picture 5">
            <a:extLst>
              <a:ext uri="{FF2B5EF4-FFF2-40B4-BE49-F238E27FC236}">
                <a16:creationId xmlns:a16="http://schemas.microsoft.com/office/drawing/2014/main" id="{B01DF891-20CF-49E9-BDB7-C38C8247A520}"/>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7" name="Graphic 6">
            <a:extLst>
              <a:ext uri="{FF2B5EF4-FFF2-40B4-BE49-F238E27FC236}">
                <a16:creationId xmlns:a16="http://schemas.microsoft.com/office/drawing/2014/main" id="{D3C7373C-CB2C-F0A7-D4F4-F506C69B1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8" name="Picture 7" descr="A red and blue heart with numbers and a red cross&#10;&#10;AI-generated content may be incorrect.">
            <a:extLst>
              <a:ext uri="{FF2B5EF4-FFF2-40B4-BE49-F238E27FC236}">
                <a16:creationId xmlns:a16="http://schemas.microsoft.com/office/drawing/2014/main" id="{6C2E1865-6AE8-6DCC-3222-D0E662FFACB9}"/>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196853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A40D7F-F6F8-21A2-8A4B-486AC182434E}"/>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09F7276-DF77-6494-1004-6EFF8D390879}"/>
              </a:ext>
            </a:extLst>
          </p:cNvPr>
          <p:cNvSpPr>
            <a:spLocks noGrp="1"/>
          </p:cNvSpPr>
          <p:nvPr>
            <p:ph idx="1"/>
          </p:nvPr>
        </p:nvSpPr>
        <p:spPr>
          <a:xfrm>
            <a:off x="749300" y="1714971"/>
            <a:ext cx="10375392" cy="3734420"/>
          </a:xfrm>
        </p:spPr>
        <p:txBody>
          <a:bodyPr vert="horz" wrap="square" lIns="91440" tIns="45720" rIns="91440" bIns="45720" rtlCol="0">
            <a:spAutoFit/>
          </a:bodyPr>
          <a:lstStyle/>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Το έργο αφορά στην αναβάθμιση της πλοήγησης και καθοδήγησης των πολιτών στο Εθνικό Σύστημα Υγείας, στις σχετικές δομές και υπηρεσίες, καθώς και στην τηλεφωνική και ψηφιακή εξυπηρέτησή τους.</a:t>
            </a:r>
          </a:p>
          <a:p>
            <a:pPr marL="0" indent="0">
              <a:lnSpc>
                <a:spcPct val="150000"/>
              </a:lnSpc>
              <a:spcBef>
                <a:spcPts val="0"/>
              </a:spcBef>
              <a:spcAft>
                <a:spcPts val="1200"/>
              </a:spcAft>
              <a:buClr>
                <a:srgbClr val="EE1C25"/>
              </a:buClr>
              <a:buSzPct val="100000"/>
              <a:buNone/>
            </a:pPr>
            <a:endParaRPr lang="en-US" sz="600" dirty="0">
              <a:solidFill>
                <a:srgbClr val="1F3A71"/>
              </a:solidFill>
              <a:latin typeface="Verdana" panose="020B0604030504040204" pitchFamily="34" charset="0"/>
              <a:ea typeface="Verdana" panose="020B0604030504040204" pitchFamily="34" charset="0"/>
            </a:endParaRPr>
          </a:p>
          <a:p>
            <a:pPr marL="0" indent="0">
              <a:lnSpc>
                <a:spcPct val="150000"/>
              </a:lnSpc>
              <a:spcBef>
                <a:spcPts val="0"/>
              </a:spcBef>
              <a:spcAft>
                <a:spcPts val="1200"/>
              </a:spcAft>
              <a:buClr>
                <a:srgbClr val="EE1C25"/>
              </a:buClr>
              <a:buSzPct val="100000"/>
              <a:buNone/>
            </a:pPr>
            <a:r>
              <a:rPr lang="el-GR" sz="1400" dirty="0">
                <a:solidFill>
                  <a:srgbClr val="1F3A71"/>
                </a:solidFill>
                <a:latin typeface="Verdana" panose="020B0604030504040204" pitchFamily="34" charset="0"/>
                <a:ea typeface="Verdana" panose="020B0604030504040204" pitchFamily="34" charset="0"/>
              </a:rPr>
              <a:t>Η αναβάθμιση της εξυπηρέτησης θα επιτευχθεί μέσω ενός ενιαίου </a:t>
            </a:r>
            <a:r>
              <a:rPr lang="el-GR" sz="1400" dirty="0" err="1">
                <a:solidFill>
                  <a:srgbClr val="1F3A71"/>
                </a:solidFill>
                <a:latin typeface="Verdana" panose="020B0604030504040204" pitchFamily="34" charset="0"/>
                <a:ea typeface="Verdana" panose="020B0604030504040204" pitchFamily="34" charset="0"/>
              </a:rPr>
              <a:t>πολυκαναλικού</a:t>
            </a:r>
            <a:r>
              <a:rPr lang="el-GR" sz="1400" dirty="0">
                <a:solidFill>
                  <a:srgbClr val="1F3A71"/>
                </a:solidFill>
                <a:latin typeface="Verdana" panose="020B0604030504040204" pitchFamily="34" charset="0"/>
                <a:ea typeface="Verdana" panose="020B0604030504040204" pitchFamily="34" charset="0"/>
              </a:rPr>
              <a:t> συστήματος εξυπηρέτησης που θα αποτελέσει έναν κόμβο συντονισμού, συλλογής και μεταβίβασης της πληροφορίας από – και προς – τους πολίτες. Μέσω αυτής της πολύπλευρης εξυπηρέτησης, ο πολίτης θα λαμβάνει καθοδήγηση στις δομές και στις υπηρεσίες υγείας και ταυτόχρονα θα μπορεί να λάβει εξυπηρέτηση τηλεφωνικά – και ψηφιακά, χωρίς να επιβαρύνεται με κάποιο κόστος.</a:t>
            </a:r>
          </a:p>
          <a:p>
            <a:pPr marL="0" indent="0">
              <a:lnSpc>
                <a:spcPct val="150000"/>
              </a:lnSpc>
              <a:spcBef>
                <a:spcPts val="0"/>
              </a:spcBef>
              <a:spcAft>
                <a:spcPts val="1200"/>
              </a:spcAft>
              <a:buClr>
                <a:srgbClr val="EE1C25"/>
              </a:buClr>
              <a:buSzPct val="100000"/>
              <a:buNone/>
            </a:pPr>
            <a:r>
              <a:rPr lang="el-GR" sz="1400" dirty="0">
                <a:solidFill>
                  <a:srgbClr val="1F3A71"/>
                </a:solidFill>
                <a:latin typeface="Verdana" panose="020B0604030504040204" pitchFamily="34" charset="0"/>
                <a:ea typeface="Verdana" panose="020B0604030504040204" pitchFamily="34" charset="0"/>
              </a:rPr>
              <a:t>Υπογραφή σύμβασης: 27/6/2025</a:t>
            </a:r>
          </a:p>
          <a:p>
            <a:pPr marL="0" indent="0">
              <a:lnSpc>
                <a:spcPct val="150000"/>
              </a:lnSpc>
              <a:spcBef>
                <a:spcPts val="0"/>
              </a:spcBef>
              <a:spcAft>
                <a:spcPts val="1200"/>
              </a:spcAft>
              <a:buClr>
                <a:srgbClr val="EE1C25"/>
              </a:buClr>
              <a:buSzPct val="100000"/>
              <a:buNone/>
            </a:pPr>
            <a:r>
              <a:rPr lang="el-GR" sz="1400" dirty="0">
                <a:solidFill>
                  <a:srgbClr val="1F3A71"/>
                </a:solidFill>
                <a:latin typeface="Verdana" panose="020B0604030504040204" pitchFamily="34" charset="0"/>
                <a:ea typeface="Verdana" panose="020B0604030504040204" pitchFamily="34" charset="0"/>
              </a:rPr>
              <a:t>Ανάδοχος: Ένωση Εταιρειών Choose – Cosmote eValue – EY – Icomm, με υπεργολάβο Mediatel</a:t>
            </a:r>
          </a:p>
        </p:txBody>
      </p:sp>
      <p:sp>
        <p:nvSpPr>
          <p:cNvPr id="3" name="Title 1">
            <a:extLst>
              <a:ext uri="{FF2B5EF4-FFF2-40B4-BE49-F238E27FC236}">
                <a16:creationId xmlns:a16="http://schemas.microsoft.com/office/drawing/2014/main" id="{6C758499-B149-A3CF-1942-DC1C22FCEFB5}"/>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Γενικά Στοιχεία</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8F3944DA-D7CF-78C3-1184-CAC45CD0FF1D}"/>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30534F23-8BBC-CA2C-1466-30DE0074A4F8}"/>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29DEB3EC-7E1E-5196-B142-C74AA0B695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5CF8F2E8-638B-6D92-DB43-9F2023DBFE17}"/>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2254466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E5284B-49B6-56FD-78D5-5CA987626E9E}"/>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1D34B2B-616F-91E9-72F4-9A6ED05952FD}"/>
              </a:ext>
            </a:extLst>
          </p:cNvPr>
          <p:cNvSpPr>
            <a:spLocks noGrp="1"/>
          </p:cNvSpPr>
          <p:nvPr>
            <p:ph idx="1"/>
          </p:nvPr>
        </p:nvSpPr>
        <p:spPr>
          <a:xfrm>
            <a:off x="749300" y="1856582"/>
            <a:ext cx="9271000" cy="3144835"/>
          </a:xfrm>
        </p:spPr>
        <p:txBody>
          <a:bodyPr vert="horz" wrap="square" lIns="91440" tIns="45720" rIns="91440" bIns="45720" rtlCol="0">
            <a:spAutoFit/>
          </a:bodyPr>
          <a:lstStyle/>
          <a:p>
            <a:pPr>
              <a:lnSpc>
                <a:spcPct val="150000"/>
              </a:lnSpc>
              <a:spcBef>
                <a:spcPts val="0"/>
              </a:spcBef>
              <a:spcAft>
                <a:spcPts val="1200"/>
              </a:spcAft>
              <a:buClr>
                <a:srgbClr val="EE1C25"/>
              </a:buClr>
              <a:buSzPct val="100000"/>
              <a:buFont typeface="Aptos" panose="020B0004020202020204" pitchFamily="34" charset="0"/>
            </a:pPr>
            <a:r>
              <a:rPr lang="el-GR" sz="1800" dirty="0">
                <a:solidFill>
                  <a:srgbClr val="1F3A71"/>
                </a:solidFill>
                <a:latin typeface="Verdana" panose="020B0604030504040204" pitchFamily="34" charset="0"/>
                <a:ea typeface="Verdana" panose="020B0604030504040204" pitchFamily="34" charset="0"/>
              </a:rPr>
              <a:t>Διάσπαρτα κανάλια επικοινωνίας, αδόμητη και αποσπασματική πληροφόρηση, </a:t>
            </a:r>
          </a:p>
          <a:p>
            <a:pPr>
              <a:lnSpc>
                <a:spcPct val="150000"/>
              </a:lnSpc>
              <a:spcBef>
                <a:spcPts val="0"/>
              </a:spcBef>
              <a:spcAft>
                <a:spcPts val="1200"/>
              </a:spcAft>
              <a:buClr>
                <a:srgbClr val="EE1C25"/>
              </a:buClr>
              <a:buSzPct val="100000"/>
              <a:buFont typeface="Aptos" panose="020B0004020202020204" pitchFamily="34" charset="0"/>
            </a:pPr>
            <a:r>
              <a:rPr lang="el-GR" sz="1800" dirty="0">
                <a:solidFill>
                  <a:srgbClr val="1F3A71"/>
                </a:solidFill>
                <a:latin typeface="Verdana" panose="020B0604030504040204" pitchFamily="34" charset="0"/>
                <a:ea typeface="Verdana" panose="020B0604030504040204" pitchFamily="34" charset="0"/>
              </a:rPr>
              <a:t>Υψηλός φόρτος εργασίας σε ιατρικό, νοσηλευτικό και διοικητικό προσωπικό, </a:t>
            </a:r>
          </a:p>
          <a:p>
            <a:pPr>
              <a:lnSpc>
                <a:spcPct val="150000"/>
              </a:lnSpc>
              <a:spcBef>
                <a:spcPts val="0"/>
              </a:spcBef>
              <a:spcAft>
                <a:spcPts val="1200"/>
              </a:spcAft>
              <a:buClr>
                <a:srgbClr val="EE1C25"/>
              </a:buClr>
              <a:buSzPct val="100000"/>
              <a:buFont typeface="Aptos" panose="020B0004020202020204" pitchFamily="34" charset="0"/>
            </a:pPr>
            <a:r>
              <a:rPr lang="el-GR" sz="1800" dirty="0">
                <a:solidFill>
                  <a:srgbClr val="1F3A71"/>
                </a:solidFill>
                <a:latin typeface="Verdana" panose="020B0604030504040204" pitchFamily="34" charset="0"/>
                <a:ea typeface="Verdana" panose="020B0604030504040204" pitchFamily="34" charset="0"/>
              </a:rPr>
              <a:t>Οι ανάγκες των πολιτών είναι πολλές φορές «αφανείς» </a:t>
            </a:r>
          </a:p>
          <a:p>
            <a:pPr>
              <a:lnSpc>
                <a:spcPct val="150000"/>
              </a:lnSpc>
              <a:spcBef>
                <a:spcPts val="0"/>
              </a:spcBef>
              <a:spcAft>
                <a:spcPts val="1200"/>
              </a:spcAft>
              <a:buClr>
                <a:srgbClr val="EE1C25"/>
              </a:buClr>
              <a:buSzPct val="100000"/>
              <a:buFont typeface="Aptos" panose="020B0004020202020204" pitchFamily="34" charset="0"/>
            </a:pPr>
            <a:r>
              <a:rPr lang="el-GR" sz="1800" dirty="0">
                <a:solidFill>
                  <a:srgbClr val="1F3A71"/>
                </a:solidFill>
                <a:latin typeface="Verdana" panose="020B0604030504040204" pitchFamily="34" charset="0"/>
                <a:ea typeface="Verdana" panose="020B0604030504040204" pitchFamily="34" charset="0"/>
              </a:rPr>
              <a:t>Περιορισμένες δυνατότητες παρακολούθησης των υποθέσεων από την διοίκηση Φορέων και Υπηρεσιών</a:t>
            </a:r>
          </a:p>
          <a:p>
            <a:pPr>
              <a:lnSpc>
                <a:spcPct val="150000"/>
              </a:lnSpc>
              <a:spcBef>
                <a:spcPts val="0"/>
              </a:spcBef>
              <a:spcAft>
                <a:spcPts val="1200"/>
              </a:spcAft>
              <a:buClr>
                <a:srgbClr val="EE1C25"/>
              </a:buClr>
              <a:buSzPct val="100000"/>
              <a:buFont typeface="Aptos" panose="020B0004020202020204" pitchFamily="34" charset="0"/>
            </a:pPr>
            <a:r>
              <a:rPr lang="el-GR" sz="1800" dirty="0">
                <a:solidFill>
                  <a:srgbClr val="1F3A71"/>
                </a:solidFill>
                <a:latin typeface="Verdana" panose="020B0604030504040204" pitchFamily="34" charset="0"/>
                <a:ea typeface="Verdana" panose="020B0604030504040204" pitchFamily="34" charset="0"/>
              </a:rPr>
              <a:t>Τα παράπονα των πολιτών είναι «αόρατα»</a:t>
            </a:r>
          </a:p>
        </p:txBody>
      </p:sp>
      <p:sp>
        <p:nvSpPr>
          <p:cNvPr id="3" name="Title 1">
            <a:extLst>
              <a:ext uri="{FF2B5EF4-FFF2-40B4-BE49-F238E27FC236}">
                <a16:creationId xmlns:a16="http://schemas.microsoft.com/office/drawing/2014/main" id="{9A463100-9852-0A4B-77C8-72C767A753AE}"/>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Η Κατάσταση Τώρα</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2C3EAF92-D1AB-8B37-F503-30C701CD7ED7}"/>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CC9C5DB1-468E-9B6B-5559-F48C67F1FC22}"/>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70B72C18-E060-1AB1-2D85-44205D998BE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30432E14-3D82-62AC-0952-88D94BA66CD4}"/>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141576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6C290-3932-9E23-F253-1A07FD3189D4}"/>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ECE62819-2FB3-7654-70ED-AE3CDBF1EED0}"/>
              </a:ext>
            </a:extLst>
          </p:cNvPr>
          <p:cNvSpPr>
            <a:spLocks noGrp="1"/>
          </p:cNvSpPr>
          <p:nvPr>
            <p:ph idx="1"/>
          </p:nvPr>
        </p:nvSpPr>
        <p:spPr>
          <a:xfrm>
            <a:off x="749300" y="1349211"/>
            <a:ext cx="10375392" cy="3896003"/>
          </a:xfrm>
        </p:spPr>
        <p:txBody>
          <a:bodyPr vert="horz" wrap="square" lIns="91440" tIns="45720" rIns="91440" bIns="45720" rtlCol="0">
            <a:spAutoFit/>
          </a:bodyPr>
          <a:lstStyle/>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Το έργο </a:t>
            </a:r>
            <a:r>
              <a:rPr lang="el-GR" sz="1400" b="1" dirty="0">
                <a:solidFill>
                  <a:srgbClr val="1F3A71"/>
                </a:solidFill>
                <a:latin typeface="Verdana" panose="020B0604030504040204" pitchFamily="34" charset="0"/>
                <a:ea typeface="Verdana" panose="020B0604030504040204" pitchFamily="34" charset="0"/>
              </a:rPr>
              <a:t>«Ανάπτυξη και Λειτουργία Μηχανισμού Συντονισμού, Πλοήγησης και Πολυκαναλικής Εξυπηρέτησης του Υπουργείου Υγείας»</a:t>
            </a:r>
            <a:r>
              <a:rPr lang="el-GR" sz="1400" dirty="0">
                <a:solidFill>
                  <a:srgbClr val="1F3A71"/>
                </a:solidFill>
                <a:latin typeface="Verdana" panose="020B0604030504040204" pitchFamily="34" charset="0"/>
                <a:ea typeface="Verdana" panose="020B0604030504040204" pitchFamily="34" charset="0"/>
              </a:rPr>
              <a:t> αποτελεί μια σημαντική πρωτοβουλία του Υπουργείου Υγείας</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Ο βασικός στόχος του έργου, είναι να παρέχει στους πολίτες υψηλού επιπέδου υπηρεσίες συντονισμού, πληροφόρησης και εξυπηρέτησης για τα θέματα που άπτονται της αρμοδιότητος του Υπουργείου Υγείας και των Φορέων που εποπτεύει</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Στοχεύει στην ισότιμη και καθολική πρόσβαση των πολιτών στις υπηρεσίες υγείας, απλοποιώντας τις διαδικασίες, παρέχοντας </a:t>
            </a:r>
            <a:r>
              <a:rPr lang="el-GR" sz="1400" dirty="0" err="1">
                <a:solidFill>
                  <a:srgbClr val="1F3A71"/>
                </a:solidFill>
                <a:latin typeface="Verdana" panose="020B0604030504040204" pitchFamily="34" charset="0"/>
                <a:ea typeface="Verdana" panose="020B0604030504040204" pitchFamily="34" charset="0"/>
              </a:rPr>
              <a:t>στοχευμένη</a:t>
            </a:r>
            <a:r>
              <a:rPr lang="el-GR" sz="1400" dirty="0">
                <a:solidFill>
                  <a:srgbClr val="1F3A71"/>
                </a:solidFill>
                <a:latin typeface="Verdana" panose="020B0604030504040204" pitchFamily="34" charset="0"/>
                <a:ea typeface="Verdana" panose="020B0604030504040204" pitchFamily="34" charset="0"/>
              </a:rPr>
              <a:t> και άμεση ενημέρωση και εξυπηρέτηση</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Οι πολίτες θα μπορούν να βρίσκουν άμεσα έγκυρες πληροφορίες και αποτελεσματική εξυπηρέτηση</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Το Υπουργείο Υγείας και οι υπηρεσίες που θα εντάσσονται σταδιακά θα ελαφρυνθούν από έναν σημαντικό φόρτο εργασιών</a:t>
            </a:r>
          </a:p>
        </p:txBody>
      </p:sp>
      <p:sp>
        <p:nvSpPr>
          <p:cNvPr id="3" name="Title 1">
            <a:extLst>
              <a:ext uri="{FF2B5EF4-FFF2-40B4-BE49-F238E27FC236}">
                <a16:creationId xmlns:a16="http://schemas.microsoft.com/office/drawing/2014/main" id="{599CCBBA-A822-66A6-A73E-515FD363C336}"/>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Εισαγωγή</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AD7997F7-5F4C-EBAE-AE55-B30B6135A281}"/>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E6C6FF0D-E67D-A485-76D6-35C8CA31231C}"/>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70D54C0B-3E9D-57FE-4331-8B3255E3EAE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73173305-493C-8BDC-28B9-B75B41584878}"/>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596062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28ED9-FF70-D47E-0F88-2F5FA68ED5EF}"/>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97819FF-D4DB-ACD0-916D-47C79C518753}"/>
              </a:ext>
            </a:extLst>
          </p:cNvPr>
          <p:cNvSpPr>
            <a:spLocks noGrp="1"/>
          </p:cNvSpPr>
          <p:nvPr>
            <p:ph idx="1"/>
          </p:nvPr>
        </p:nvSpPr>
        <p:spPr>
          <a:xfrm>
            <a:off x="685689" y="1011461"/>
            <a:ext cx="10375392" cy="4950073"/>
          </a:xfrm>
        </p:spPr>
        <p:txBody>
          <a:bodyPr vert="horz" wrap="square" lIns="91440" tIns="45720" rIns="91440" bIns="45720" rtlCol="0">
            <a:spAutoFit/>
          </a:bodyPr>
          <a:lstStyle/>
          <a:p>
            <a:pPr>
              <a:lnSpc>
                <a:spcPct val="150000"/>
              </a:lnSpc>
              <a:spcBef>
                <a:spcPts val="0"/>
              </a:spcBef>
              <a:spcAft>
                <a:spcPts val="1200"/>
              </a:spcAft>
              <a:buClr>
                <a:srgbClr val="EE1C25"/>
              </a:buClr>
              <a:buSzPct val="100000"/>
            </a:pPr>
            <a:r>
              <a:rPr lang="el-GR" sz="1400" dirty="0">
                <a:solidFill>
                  <a:srgbClr val="1F3A71"/>
                </a:solidFill>
                <a:latin typeface="Verdana" panose="020B0604030504040204" pitchFamily="34" charset="0"/>
                <a:ea typeface="Verdana" panose="020B0604030504040204" pitchFamily="34" charset="0"/>
              </a:rPr>
              <a:t>Το Έργο χρηματοδοτείται με πόρους που προέρχονται από το Ταμείο Ανάκαμψης και Ανθεκτικότητας, στο πλαίσιο του Εθνικού Σχεδίου Ανάκαμψης και Ανθεκτικότητας «Ελλάδα 2.0» με τη χρηματοδότηση της Ευρωπαϊκής Ένωσης – NextGenerationEU.</a:t>
            </a:r>
          </a:p>
          <a:p>
            <a:pPr>
              <a:lnSpc>
                <a:spcPct val="150000"/>
              </a:lnSpc>
              <a:spcBef>
                <a:spcPts val="0"/>
              </a:spcBef>
              <a:spcAft>
                <a:spcPts val="1200"/>
              </a:spcAft>
              <a:buClr>
                <a:srgbClr val="EE1C25"/>
              </a:buClr>
              <a:buSzPct val="100000"/>
            </a:pPr>
            <a:r>
              <a:rPr lang="el-GR" sz="1400" dirty="0">
                <a:solidFill>
                  <a:srgbClr val="1F3A71"/>
                </a:solidFill>
                <a:latin typeface="Verdana" panose="020B0604030504040204" pitchFamily="34" charset="0"/>
                <a:ea typeface="Verdana" panose="020B0604030504040204" pitchFamily="34" charset="0"/>
              </a:rPr>
              <a:t>Με την λειτουργία ενός συντονισμένου και δομημένου σχεδίου δράσεων, οι πολίτες θα έχουν ένα ξεκάθαρο μονοπάτι για την πλοήγησή τους μέσα στο Εθνικό Σύστημα Υγείας και θα βρίσκουν λύσεις άμεσα – όπου και αν βρίσκονται – όποιο μέσο και αν χρησιμοποιούν</a:t>
            </a:r>
          </a:p>
          <a:p>
            <a:pPr>
              <a:lnSpc>
                <a:spcPct val="150000"/>
              </a:lnSpc>
              <a:spcBef>
                <a:spcPts val="0"/>
              </a:spcBef>
              <a:spcAft>
                <a:spcPts val="1200"/>
              </a:spcAft>
              <a:buClr>
                <a:srgbClr val="EE1C25"/>
              </a:buClr>
              <a:buSzPct val="100000"/>
            </a:pPr>
            <a:r>
              <a:rPr lang="el-GR" sz="1400" dirty="0">
                <a:solidFill>
                  <a:srgbClr val="1F3A71"/>
                </a:solidFill>
                <a:latin typeface="Verdana" panose="020B0604030504040204" pitchFamily="34" charset="0"/>
                <a:ea typeface="Verdana" panose="020B0604030504040204" pitchFamily="34" charset="0"/>
              </a:rPr>
              <a:t> Μέσω της αξιοποίησης σύγχρονων τεχνολογιών, θα δημιουργηθεί ένας ενιαίος και ευέλικτος Μηχανισμός Συντονισμού, Πλοήγησης και </a:t>
            </a:r>
            <a:r>
              <a:rPr lang="el-GR" sz="1400" dirty="0" err="1">
                <a:solidFill>
                  <a:srgbClr val="1F3A71"/>
                </a:solidFill>
                <a:latin typeface="Verdana" panose="020B0604030504040204" pitchFamily="34" charset="0"/>
                <a:ea typeface="Verdana" panose="020B0604030504040204" pitchFamily="34" charset="0"/>
              </a:rPr>
              <a:t>Πολυκαναλικής</a:t>
            </a:r>
            <a:r>
              <a:rPr lang="el-GR" sz="1400" dirty="0">
                <a:solidFill>
                  <a:srgbClr val="1F3A71"/>
                </a:solidFill>
                <a:latin typeface="Verdana" panose="020B0604030504040204" pitchFamily="34" charset="0"/>
                <a:ea typeface="Verdana" panose="020B0604030504040204" pitchFamily="34" charset="0"/>
              </a:rPr>
              <a:t> Εξυπηρέτησης, ο οποίος θα μεταμορφώσει ριζικά την σχέση των πολιτών με το Υπουργείο Υγείας προσφέροντας:</a:t>
            </a:r>
          </a:p>
          <a:p>
            <a:pPr lvl="1">
              <a:lnSpc>
                <a:spcPct val="100000"/>
              </a:lnSpc>
              <a:spcBef>
                <a:spcPts val="0"/>
              </a:spcBef>
              <a:spcAft>
                <a:spcPts val="800"/>
              </a:spcAft>
              <a:buClr>
                <a:srgbClr val="EE1C25"/>
              </a:buClr>
              <a:buSzPct val="100000"/>
            </a:pPr>
            <a:r>
              <a:rPr lang="el-GR" sz="1400" dirty="0">
                <a:solidFill>
                  <a:srgbClr val="1F3A71"/>
                </a:solidFill>
                <a:latin typeface="Verdana" panose="020B0604030504040204" pitchFamily="34" charset="0"/>
                <a:ea typeface="Verdana" panose="020B0604030504040204" pitchFamily="34" charset="0"/>
              </a:rPr>
              <a:t>Δωρεάν τηλεφωνική εξυπηρέτηση 24/7</a:t>
            </a:r>
          </a:p>
          <a:p>
            <a:pPr lvl="1">
              <a:lnSpc>
                <a:spcPct val="100000"/>
              </a:lnSpc>
              <a:spcBef>
                <a:spcPts val="0"/>
              </a:spcBef>
              <a:spcAft>
                <a:spcPts val="800"/>
              </a:spcAft>
              <a:buClr>
                <a:srgbClr val="EE1C25"/>
              </a:buClr>
              <a:buSzPct val="100000"/>
            </a:pPr>
            <a:r>
              <a:rPr lang="el-GR" sz="1400" dirty="0">
                <a:solidFill>
                  <a:srgbClr val="1F3A71"/>
                </a:solidFill>
                <a:latin typeface="Verdana" panose="020B0604030504040204" pitchFamily="34" charset="0"/>
                <a:ea typeface="Verdana" panose="020B0604030504040204" pitchFamily="34" charset="0"/>
              </a:rPr>
              <a:t>Ψηφιακή εξυπηρέτηση</a:t>
            </a:r>
          </a:p>
          <a:p>
            <a:pPr lvl="1">
              <a:lnSpc>
                <a:spcPct val="100000"/>
              </a:lnSpc>
              <a:spcBef>
                <a:spcPts val="0"/>
              </a:spcBef>
              <a:spcAft>
                <a:spcPts val="800"/>
              </a:spcAft>
              <a:buClr>
                <a:srgbClr val="EE1C25"/>
              </a:buClr>
              <a:buSzPct val="100000"/>
            </a:pPr>
            <a:r>
              <a:rPr lang="el-GR" sz="1400" dirty="0">
                <a:solidFill>
                  <a:srgbClr val="1F3A71"/>
                </a:solidFill>
                <a:latin typeface="Verdana" panose="020B0604030504040204" pitchFamily="34" charset="0"/>
                <a:ea typeface="Verdana" panose="020B0604030504040204" pitchFamily="34" charset="0"/>
              </a:rPr>
              <a:t>Νέο ψηφιακό λειτουργικό μοντέλο</a:t>
            </a:r>
          </a:p>
          <a:p>
            <a:pPr lvl="1">
              <a:lnSpc>
                <a:spcPct val="100000"/>
              </a:lnSpc>
              <a:spcBef>
                <a:spcPts val="0"/>
              </a:spcBef>
              <a:spcAft>
                <a:spcPts val="800"/>
              </a:spcAft>
              <a:buClr>
                <a:srgbClr val="EE1C25"/>
              </a:buClr>
              <a:buSzPct val="100000"/>
            </a:pPr>
            <a:r>
              <a:rPr lang="el-GR" sz="1400" dirty="0" err="1">
                <a:solidFill>
                  <a:srgbClr val="1F3A71"/>
                </a:solidFill>
                <a:latin typeface="Verdana" panose="020B0604030504040204" pitchFamily="34" charset="0"/>
                <a:ea typeface="Verdana" panose="020B0604030504040204" pitchFamily="34" charset="0"/>
              </a:rPr>
              <a:t>Field</a:t>
            </a:r>
            <a:r>
              <a:rPr lang="el-GR" sz="1400" dirty="0">
                <a:solidFill>
                  <a:srgbClr val="1F3A71"/>
                </a:solidFill>
                <a:latin typeface="Verdana" panose="020B0604030504040204" pitchFamily="34" charset="0"/>
                <a:ea typeface="Verdana" panose="020B0604030504040204" pitchFamily="34" charset="0"/>
              </a:rPr>
              <a:t> </a:t>
            </a:r>
            <a:r>
              <a:rPr lang="el-GR" sz="1400" dirty="0" err="1">
                <a:solidFill>
                  <a:srgbClr val="1F3A71"/>
                </a:solidFill>
                <a:latin typeface="Verdana" panose="020B0604030504040204" pitchFamily="34" charset="0"/>
                <a:ea typeface="Verdana" panose="020B0604030504040204" pitchFamily="34" charset="0"/>
              </a:rPr>
              <a:t>officers</a:t>
            </a:r>
            <a:r>
              <a:rPr lang="el-GR" sz="1400" dirty="0">
                <a:solidFill>
                  <a:srgbClr val="1F3A71"/>
                </a:solidFill>
                <a:latin typeface="Verdana" panose="020B0604030504040204" pitchFamily="34" charset="0"/>
                <a:ea typeface="Verdana" panose="020B0604030504040204" pitchFamily="34" charset="0"/>
              </a:rPr>
              <a:t> για την καθοδήγηση των πολιτών στις δομές και τις υπηρεσίες υγείας</a:t>
            </a:r>
          </a:p>
          <a:p>
            <a:pPr lvl="1">
              <a:lnSpc>
                <a:spcPct val="100000"/>
              </a:lnSpc>
              <a:spcBef>
                <a:spcPts val="0"/>
              </a:spcBef>
              <a:spcAft>
                <a:spcPts val="800"/>
              </a:spcAft>
              <a:buClr>
                <a:srgbClr val="EE1C25"/>
              </a:buClr>
              <a:buSzPct val="100000"/>
            </a:pPr>
            <a:r>
              <a:rPr lang="el-GR" sz="1400" dirty="0">
                <a:solidFill>
                  <a:srgbClr val="1F3A71"/>
                </a:solidFill>
                <a:latin typeface="Verdana" panose="020B0604030504040204" pitchFamily="34" charset="0"/>
                <a:ea typeface="Verdana" panose="020B0604030504040204" pitchFamily="34" charset="0"/>
              </a:rPr>
              <a:t>Ανάλυση και βελτιστοποίηση διαδικασιών </a:t>
            </a:r>
          </a:p>
        </p:txBody>
      </p:sp>
      <p:sp>
        <p:nvSpPr>
          <p:cNvPr id="3" name="Title 1">
            <a:extLst>
              <a:ext uri="{FF2B5EF4-FFF2-40B4-BE49-F238E27FC236}">
                <a16:creationId xmlns:a16="http://schemas.microsoft.com/office/drawing/2014/main" id="{7927D008-0115-9ABA-9320-01CE4179F09B}"/>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Το Έργο</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B606C8C2-A57E-83E7-6F9A-3CBAEC1EE585}"/>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19AC1085-87F4-F5A0-AD42-4389C8381118}"/>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75D11564-69DE-16DC-7194-B378F9C03D3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A7DBFAC8-F78B-E4B1-8F13-50EBD1A4DDA7}"/>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1726681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B2393-3E60-A9FD-B007-503CAD92E56D}"/>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6F9F8E8-10FD-B46C-8915-A6F1B39B18EB}"/>
              </a:ext>
            </a:extLst>
          </p:cNvPr>
          <p:cNvSpPr>
            <a:spLocks noGrp="1"/>
          </p:cNvSpPr>
          <p:nvPr>
            <p:ph idx="1"/>
          </p:nvPr>
        </p:nvSpPr>
        <p:spPr>
          <a:xfrm>
            <a:off x="749300" y="1476414"/>
            <a:ext cx="10655300" cy="3905172"/>
          </a:xfrm>
        </p:spPr>
        <p:txBody>
          <a:bodyPr vert="horz" wrap="square" lIns="91440" tIns="45720" rIns="91440" bIns="45720" rtlCol="0">
            <a:spAutoFit/>
          </a:bodyPr>
          <a:lstStyle/>
          <a:p>
            <a:pPr>
              <a:lnSpc>
                <a:spcPct val="150000"/>
              </a:lnSpc>
              <a:spcBef>
                <a:spcPts val="0"/>
              </a:spcBef>
              <a:spcAft>
                <a:spcPts val="6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Οι πολίτες επικοινωνούν δωρεάν τηλεφωνικά ή/και ψηφιακά για ζητήματα που τους ενδιαφέρουν</a:t>
            </a:r>
          </a:p>
          <a:p>
            <a:pPr>
              <a:lnSpc>
                <a:spcPct val="150000"/>
              </a:lnSpc>
              <a:spcBef>
                <a:spcPts val="0"/>
              </a:spcBef>
              <a:spcAft>
                <a:spcPts val="6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Συγκέντρωση των απαραίτητων πληροφοριών σε ένα κεντρικό και ενιαίο σημείο επικοινωνίας</a:t>
            </a:r>
          </a:p>
          <a:p>
            <a:pPr>
              <a:lnSpc>
                <a:spcPct val="150000"/>
              </a:lnSpc>
              <a:spcBef>
                <a:spcPts val="0"/>
              </a:spcBef>
              <a:spcAft>
                <a:spcPts val="6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Το Υπουργείο Υγείας επικοινωνεί πρώτο με ενέργειες ενημέρωσης πολιτών και επαγγελματιών υγείας</a:t>
            </a:r>
          </a:p>
          <a:p>
            <a:pPr>
              <a:lnSpc>
                <a:spcPct val="150000"/>
              </a:lnSpc>
              <a:spcBef>
                <a:spcPts val="0"/>
              </a:spcBef>
              <a:spcAft>
                <a:spcPts val="6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Καταγράφονται οι πραγματικές ανάγκες των πολιτών </a:t>
            </a:r>
          </a:p>
          <a:p>
            <a:pPr>
              <a:lnSpc>
                <a:spcPct val="150000"/>
              </a:lnSpc>
              <a:spcBef>
                <a:spcPts val="0"/>
              </a:spcBef>
              <a:spcAft>
                <a:spcPts val="6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Οι διοίκηση, φορείς και υπηρεσίες του Υπουργείου Υγείας έχουν αναλυτική εικόνα για την πορεία επίλυσης </a:t>
            </a:r>
            <a:r>
              <a:rPr lang="el-GR" sz="1600" dirty="0" err="1">
                <a:solidFill>
                  <a:srgbClr val="1F3A71"/>
                </a:solidFill>
                <a:latin typeface="Verdana" panose="020B0604030504040204" pitchFamily="34" charset="0"/>
                <a:ea typeface="Verdana" panose="020B0604030504040204" pitchFamily="34" charset="0"/>
              </a:rPr>
              <a:t>εκκρεμουσών</a:t>
            </a:r>
            <a:r>
              <a:rPr lang="el-GR" sz="1600" dirty="0">
                <a:solidFill>
                  <a:srgbClr val="1F3A71"/>
                </a:solidFill>
                <a:latin typeface="Verdana" panose="020B0604030504040204" pitchFamily="34" charset="0"/>
                <a:ea typeface="Verdana" panose="020B0604030504040204" pitchFamily="34" charset="0"/>
              </a:rPr>
              <a:t> υποθέσεων</a:t>
            </a:r>
          </a:p>
          <a:p>
            <a:pPr>
              <a:lnSpc>
                <a:spcPct val="150000"/>
              </a:lnSpc>
              <a:spcBef>
                <a:spcPts val="0"/>
              </a:spcBef>
              <a:spcAft>
                <a:spcPts val="6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Τα ζητήματα που αντιμετωπίζουν οι πολίτες είναι «ορατά» και μπορούν να αντιμετωπιστούν</a:t>
            </a:r>
          </a:p>
          <a:p>
            <a:pPr>
              <a:lnSpc>
                <a:spcPct val="150000"/>
              </a:lnSpc>
              <a:spcBef>
                <a:spcPts val="0"/>
              </a:spcBef>
              <a:spcAft>
                <a:spcPts val="600"/>
              </a:spcAft>
              <a:buClr>
                <a:srgbClr val="EE1C25"/>
              </a:buClr>
              <a:buSzPct val="100000"/>
              <a:buFont typeface="Aptos" panose="020B0004020202020204" pitchFamily="34" charset="0"/>
            </a:pPr>
            <a:endParaRPr lang="el-GR" sz="1600" dirty="0">
              <a:solidFill>
                <a:srgbClr val="1F3A71"/>
              </a:solidFill>
              <a:latin typeface="Verdana" panose="020B0604030504040204" pitchFamily="34" charset="0"/>
              <a:ea typeface="Verdana" panose="020B0604030504040204" pitchFamily="34" charset="0"/>
            </a:endParaRPr>
          </a:p>
          <a:p>
            <a:pPr>
              <a:lnSpc>
                <a:spcPct val="150000"/>
              </a:lnSpc>
              <a:spcBef>
                <a:spcPts val="0"/>
              </a:spcBef>
              <a:spcAft>
                <a:spcPts val="600"/>
              </a:spcAft>
              <a:buClr>
                <a:srgbClr val="EE1C25"/>
              </a:buClr>
              <a:buSzPct val="100000"/>
              <a:buFont typeface="Aptos" panose="020B0004020202020204" pitchFamily="34" charset="0"/>
            </a:pPr>
            <a:endParaRPr lang="el-GR" sz="1600" dirty="0">
              <a:solidFill>
                <a:srgbClr val="1F3A71"/>
              </a:solidFill>
              <a:latin typeface="Verdana" panose="020B0604030504040204" pitchFamily="34" charset="0"/>
              <a:ea typeface="Verdana" panose="020B0604030504040204" pitchFamily="34" charset="0"/>
            </a:endParaRPr>
          </a:p>
        </p:txBody>
      </p:sp>
      <p:sp>
        <p:nvSpPr>
          <p:cNvPr id="3" name="Title 1">
            <a:extLst>
              <a:ext uri="{FF2B5EF4-FFF2-40B4-BE49-F238E27FC236}">
                <a16:creationId xmlns:a16="http://schemas.microsoft.com/office/drawing/2014/main" id="{72831411-2607-CB52-29B1-EBBD78FFC046}"/>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Μια νέα προσέγγιση</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05FDA99F-B546-CC19-D6FB-2112DEE52C30}"/>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FC83AA24-6BC3-C5B3-EE1E-21195AC31FAD}"/>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F6D6D828-60DD-DCBF-7551-C67E4E51A4C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050E4943-5733-0F48-3853-6CDFF11FCDE9}"/>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136235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8CC99A-1B88-4DD6-E505-9834690E9FF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1AA7DC69-20FB-B430-F396-417EB43350A4}"/>
              </a:ext>
            </a:extLst>
          </p:cNvPr>
          <p:cNvSpPr/>
          <p:nvPr/>
        </p:nvSpPr>
        <p:spPr>
          <a:xfrm>
            <a:off x="0" y="4267379"/>
            <a:ext cx="10477495" cy="1445564"/>
          </a:xfrm>
          <a:prstGeom prst="rect">
            <a:avLst/>
          </a:prstGeom>
          <a:solidFill>
            <a:srgbClr val="1F3A7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Content Placeholder 6">
            <a:extLst>
              <a:ext uri="{FF2B5EF4-FFF2-40B4-BE49-F238E27FC236}">
                <a16:creationId xmlns:a16="http://schemas.microsoft.com/office/drawing/2014/main" id="{7C1191DE-6369-0744-65D3-8116BC68F52C}"/>
              </a:ext>
            </a:extLst>
          </p:cNvPr>
          <p:cNvSpPr>
            <a:spLocks noGrp="1"/>
          </p:cNvSpPr>
          <p:nvPr>
            <p:ph idx="1"/>
          </p:nvPr>
        </p:nvSpPr>
        <p:spPr>
          <a:xfrm>
            <a:off x="749300" y="1434172"/>
            <a:ext cx="9626600" cy="2603341"/>
          </a:xfrm>
        </p:spPr>
        <p:txBody>
          <a:bodyPr vert="horz" wrap="square" lIns="91440" tIns="45720" rIns="91440" bIns="45720" rtlCol="0">
            <a:spAutoFit/>
          </a:bodyPr>
          <a:lstStyle/>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Καλύτερη εξυπηρέτηση, με λιγότερο χρόνο αναμονής και άμεση ανταπόκριση στα αιτήματά του</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Πλήρη εικόνα της αλληλεπίδρασης πολίτη – Υπουργείου Υγείας, ανεξαρτήτως καναλιού επικοινωνίας</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Ενίσχυση της υποστήριξης για το Υπουργείο Υγείας, τις δομές και τις υπηρεσίες υγείας</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Βελτίωση της λειτουργίας μέσω αυτοματισμών και βελτιστοποίησης διαδικασιών</a:t>
            </a:r>
          </a:p>
          <a:p>
            <a:pPr>
              <a:lnSpc>
                <a:spcPct val="150000"/>
              </a:lnSpc>
              <a:spcBef>
                <a:spcPts val="0"/>
              </a:spcBef>
              <a:spcAft>
                <a:spcPts val="1200"/>
              </a:spcAft>
              <a:buClr>
                <a:srgbClr val="EE1C25"/>
              </a:buClr>
              <a:buSzPct val="100000"/>
              <a:buFont typeface="Aptos" panose="020B0004020202020204" pitchFamily="34" charset="0"/>
            </a:pPr>
            <a:r>
              <a:rPr lang="el-GR" sz="1400" dirty="0">
                <a:solidFill>
                  <a:srgbClr val="1F3A71"/>
                </a:solidFill>
                <a:latin typeface="Verdana" panose="020B0604030504040204" pitchFamily="34" charset="0"/>
                <a:ea typeface="Verdana" panose="020B0604030504040204" pitchFamily="34" charset="0"/>
              </a:rPr>
              <a:t>Βελτιωμένη διοικητική πληροφόρηση για θέματα επικαιρότητας και λειτουργίας του Μηχανισμού, </a:t>
            </a:r>
            <a:br>
              <a:rPr lang="en-US" sz="1400" dirty="0">
                <a:solidFill>
                  <a:srgbClr val="1F3A71"/>
                </a:solidFill>
                <a:latin typeface="Verdana" panose="020B0604030504040204" pitchFamily="34" charset="0"/>
                <a:ea typeface="Verdana" panose="020B0604030504040204" pitchFamily="34" charset="0"/>
              </a:rPr>
            </a:br>
            <a:r>
              <a:rPr lang="el-GR" sz="1400" dirty="0">
                <a:solidFill>
                  <a:srgbClr val="1F3A71"/>
                </a:solidFill>
                <a:latin typeface="Verdana" panose="020B0604030504040204" pitchFamily="34" charset="0"/>
                <a:ea typeface="Verdana" panose="020B0604030504040204" pitchFamily="34" charset="0"/>
              </a:rPr>
              <a:t>σε πραγματικό χρόνο (</a:t>
            </a:r>
            <a:r>
              <a:rPr lang="el-GR" sz="1400" dirty="0" err="1">
                <a:solidFill>
                  <a:srgbClr val="1F3A71"/>
                </a:solidFill>
                <a:latin typeface="Verdana" panose="020B0604030504040204" pitchFamily="34" charset="0"/>
                <a:ea typeface="Verdana" panose="020B0604030504040204" pitchFamily="34" charset="0"/>
              </a:rPr>
              <a:t>real-time</a:t>
            </a:r>
            <a:r>
              <a:rPr lang="el-GR" sz="1400" dirty="0">
                <a:solidFill>
                  <a:srgbClr val="1F3A71"/>
                </a:solidFill>
                <a:latin typeface="Verdana" panose="020B0604030504040204" pitchFamily="34" charset="0"/>
                <a:ea typeface="Verdana" panose="020B0604030504040204" pitchFamily="34" charset="0"/>
              </a:rPr>
              <a:t>)</a:t>
            </a:r>
          </a:p>
        </p:txBody>
      </p:sp>
      <p:sp>
        <p:nvSpPr>
          <p:cNvPr id="3" name="Title 1">
            <a:extLst>
              <a:ext uri="{FF2B5EF4-FFF2-40B4-BE49-F238E27FC236}">
                <a16:creationId xmlns:a16="http://schemas.microsoft.com/office/drawing/2014/main" id="{E4692C3B-52DB-18FF-B831-66418CAD1BC2}"/>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Αναμενόμενα Οφέλη</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E2E8E279-31DE-71C5-DA8A-1BC3D4F51F35}"/>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2F0289B5-BBBE-DC1D-987D-1FD3F35D36C1}"/>
              </a:ext>
            </a:extLst>
          </p:cNvPr>
          <p:cNvPicPr>
            <a:picLocks noChangeAspect="1"/>
          </p:cNvPicPr>
          <p:nvPr/>
        </p:nvPicPr>
        <p:blipFill>
          <a:blip r:embed="rId3"/>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D6994034-0F9D-48D7-1459-9704CEA39F2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1863E510-73EB-14DD-6634-CA000A05A616}"/>
              </a:ext>
            </a:extLst>
          </p:cNvPr>
          <p:cNvPicPr>
            <a:picLocks noChangeAspect="1"/>
          </p:cNvPicPr>
          <p:nvPr/>
        </p:nvPicPr>
        <p:blipFill>
          <a:blip r:embed="rId6">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
        <p:nvSpPr>
          <p:cNvPr id="10" name="Content Placeholder 6">
            <a:extLst>
              <a:ext uri="{FF2B5EF4-FFF2-40B4-BE49-F238E27FC236}">
                <a16:creationId xmlns:a16="http://schemas.microsoft.com/office/drawing/2014/main" id="{BECAA4D6-4087-776C-1228-AB3049FF17BE}"/>
              </a:ext>
            </a:extLst>
          </p:cNvPr>
          <p:cNvSpPr txBox="1">
            <a:spLocks/>
          </p:cNvSpPr>
          <p:nvPr/>
        </p:nvSpPr>
        <p:spPr>
          <a:xfrm>
            <a:off x="749300" y="4382675"/>
            <a:ext cx="7736211" cy="1138773"/>
          </a:xfrm>
          <a:prstGeom prst="rect">
            <a:avLst/>
          </a:prstGeom>
        </p:spPr>
        <p:txBody>
          <a:bodyPr vert="horz" wrap="square" lIns="91440" tIns="45720" rIns="91440" bIns="4572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600"/>
              </a:spcAft>
              <a:buClr>
                <a:srgbClr val="EE1C25"/>
              </a:buClr>
              <a:buSzPct val="100000"/>
              <a:buNone/>
            </a:pPr>
            <a:r>
              <a:rPr lang="el-GR" sz="1400" b="1" dirty="0">
                <a:solidFill>
                  <a:schemeClr val="bg1"/>
                </a:solidFill>
                <a:latin typeface="Verdana" panose="020B0604030504040204" pitchFamily="34" charset="0"/>
                <a:ea typeface="Verdana" panose="020B0604030504040204" pitchFamily="34" charset="0"/>
              </a:rPr>
              <a:t>Το αποτέλεσμα;</a:t>
            </a:r>
          </a:p>
          <a:p>
            <a:pPr marL="0" indent="0">
              <a:lnSpc>
                <a:spcPct val="100000"/>
              </a:lnSpc>
              <a:spcBef>
                <a:spcPts val="0"/>
              </a:spcBef>
              <a:spcAft>
                <a:spcPts val="600"/>
              </a:spcAft>
              <a:buClr>
                <a:srgbClr val="EE1C25"/>
              </a:buClr>
              <a:buSzPct val="100000"/>
              <a:buNone/>
            </a:pPr>
            <a:r>
              <a:rPr lang="el-GR" sz="1400" dirty="0">
                <a:solidFill>
                  <a:schemeClr val="bg1"/>
                </a:solidFill>
                <a:latin typeface="Verdana" panose="020B0604030504040204" pitchFamily="34" charset="0"/>
                <a:ea typeface="Verdana" panose="020B0604030504040204" pitchFamily="34" charset="0"/>
              </a:rPr>
              <a:t>Ένας αποτελεσματικός, ευέλικτος και ανθρώπινος Μηχανισμός Συντονισμού, Πλοήγησης και </a:t>
            </a:r>
            <a:r>
              <a:rPr lang="el-GR" sz="1400" dirty="0" err="1">
                <a:solidFill>
                  <a:schemeClr val="bg1"/>
                </a:solidFill>
                <a:latin typeface="Verdana" panose="020B0604030504040204" pitchFamily="34" charset="0"/>
                <a:ea typeface="Verdana" panose="020B0604030504040204" pitchFamily="34" charset="0"/>
              </a:rPr>
              <a:t>Πολυκαναλικής</a:t>
            </a:r>
            <a:r>
              <a:rPr lang="el-GR" sz="1400" dirty="0">
                <a:solidFill>
                  <a:schemeClr val="bg1"/>
                </a:solidFill>
                <a:latin typeface="Verdana" panose="020B0604030504040204" pitchFamily="34" charset="0"/>
                <a:ea typeface="Verdana" panose="020B0604030504040204" pitchFamily="34" charset="0"/>
              </a:rPr>
              <a:t> Εξυπηρέτησης, σχεδιασμένος για τον πολίτη του σήμερα και έτοιμος να τον υποστηρίξει στις ώρες που τον έχει περισσότερο ανάγκη</a:t>
            </a:r>
          </a:p>
        </p:txBody>
      </p:sp>
    </p:spTree>
    <p:extLst>
      <p:ext uri="{BB962C8B-B14F-4D97-AF65-F5344CB8AC3E}">
        <p14:creationId xmlns:p14="http://schemas.microsoft.com/office/powerpoint/2010/main" val="2270636354"/>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7349D8-878E-B211-DD34-DDBF88DD7092}"/>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1A5BDFC9-0F6A-603D-3732-68217B752BB3}"/>
              </a:ext>
            </a:extLst>
          </p:cNvPr>
          <p:cNvSpPr>
            <a:spLocks noGrp="1"/>
          </p:cNvSpPr>
          <p:nvPr>
            <p:ph idx="1"/>
          </p:nvPr>
        </p:nvSpPr>
        <p:spPr>
          <a:xfrm>
            <a:off x="749300" y="1822087"/>
            <a:ext cx="10490200" cy="3458896"/>
          </a:xfrm>
        </p:spPr>
        <p:txBody>
          <a:bodyPr vert="horz" wrap="square" lIns="91440" tIns="45720" rIns="91440" bIns="45720" rtlCol="0">
            <a:spAutoFit/>
          </a:bodyPr>
          <a:lstStyle/>
          <a:p>
            <a:pPr>
              <a:lnSpc>
                <a:spcPct val="150000"/>
              </a:lnSpc>
              <a:spcBef>
                <a:spcPts val="0"/>
              </a:spcBef>
              <a:spcAft>
                <a:spcPts val="12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Η </a:t>
            </a:r>
            <a:r>
              <a:rPr lang="el-GR" sz="1600" b="1" dirty="0">
                <a:solidFill>
                  <a:srgbClr val="1F3A71"/>
                </a:solidFill>
                <a:latin typeface="Verdana" panose="020B0604030504040204" pitchFamily="34" charset="0"/>
                <a:ea typeface="Verdana" panose="020B0604030504040204" pitchFamily="34" charset="0"/>
              </a:rPr>
              <a:t>ένταξη υπηρεσιών στον Μηχανισμό Συντονισμού</a:t>
            </a:r>
            <a:r>
              <a:rPr lang="el-GR" sz="1600" dirty="0">
                <a:solidFill>
                  <a:srgbClr val="1F3A71"/>
                </a:solidFill>
                <a:latin typeface="Verdana" panose="020B0604030504040204" pitchFamily="34" charset="0"/>
                <a:ea typeface="Verdana" panose="020B0604030504040204" pitchFamily="34" charset="0"/>
              </a:rPr>
              <a:t>, Πλοήγησης και </a:t>
            </a:r>
            <a:r>
              <a:rPr lang="el-GR" sz="1600" dirty="0" err="1">
                <a:solidFill>
                  <a:srgbClr val="1F3A71"/>
                </a:solidFill>
                <a:latin typeface="Verdana" panose="020B0604030504040204" pitchFamily="34" charset="0"/>
                <a:ea typeface="Verdana" panose="020B0604030504040204" pitchFamily="34" charset="0"/>
              </a:rPr>
              <a:t>Πολυκαναλικής</a:t>
            </a:r>
            <a:r>
              <a:rPr lang="el-GR" sz="1600" dirty="0">
                <a:solidFill>
                  <a:srgbClr val="1F3A71"/>
                </a:solidFill>
                <a:latin typeface="Verdana" panose="020B0604030504040204" pitchFamily="34" charset="0"/>
                <a:ea typeface="Verdana" panose="020B0604030504040204" pitchFamily="34" charset="0"/>
              </a:rPr>
              <a:t> Εξυπηρέτησης του Υπουργείου Υγείας θα γίνει σε 3 φάσεις</a:t>
            </a:r>
          </a:p>
          <a:p>
            <a:pPr>
              <a:lnSpc>
                <a:spcPct val="150000"/>
              </a:lnSpc>
              <a:spcBef>
                <a:spcPts val="0"/>
              </a:spcBef>
              <a:spcAft>
                <a:spcPts val="12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Ιούλιος – Σεπτέμβριος </a:t>
            </a:r>
            <a:r>
              <a:rPr lang="el-GR" sz="1600" b="1" dirty="0">
                <a:solidFill>
                  <a:srgbClr val="1F3A71"/>
                </a:solidFill>
                <a:latin typeface="Verdana" panose="020B0604030504040204" pitchFamily="34" charset="0"/>
                <a:ea typeface="Verdana" panose="020B0604030504040204" pitchFamily="34" charset="0"/>
              </a:rPr>
              <a:t>(Α’ Φάση)</a:t>
            </a:r>
            <a:r>
              <a:rPr lang="el-GR" sz="1600" dirty="0">
                <a:solidFill>
                  <a:srgbClr val="1F3A71"/>
                </a:solidFill>
                <a:latin typeface="Verdana" panose="020B0604030504040204" pitchFamily="34" charset="0"/>
                <a:ea typeface="Verdana" panose="020B0604030504040204" pitchFamily="34" charset="0"/>
              </a:rPr>
              <a:t>: Έναρξη λειτουργίας Μηχανισμού και ένταξη κύριων υπηρεσιών για την πληροφόρηση και εξυπηρέτηση πολιτών</a:t>
            </a:r>
          </a:p>
          <a:p>
            <a:pPr>
              <a:lnSpc>
                <a:spcPct val="150000"/>
              </a:lnSpc>
              <a:spcBef>
                <a:spcPts val="0"/>
              </a:spcBef>
              <a:spcAft>
                <a:spcPts val="12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Οκτώβριος – Δεκέμβριος </a:t>
            </a:r>
            <a:r>
              <a:rPr lang="el-GR" sz="1600" b="1" dirty="0">
                <a:solidFill>
                  <a:srgbClr val="1F3A71"/>
                </a:solidFill>
                <a:latin typeface="Verdana" panose="020B0604030504040204" pitchFamily="34" charset="0"/>
                <a:ea typeface="Verdana" panose="020B0604030504040204" pitchFamily="34" charset="0"/>
              </a:rPr>
              <a:t>(Β’ Φάση)</a:t>
            </a:r>
            <a:r>
              <a:rPr lang="el-GR" sz="1600" dirty="0">
                <a:solidFill>
                  <a:srgbClr val="1F3A71"/>
                </a:solidFill>
                <a:latin typeface="Verdana" panose="020B0604030504040204" pitchFamily="34" charset="0"/>
                <a:ea typeface="Verdana" panose="020B0604030504040204" pitchFamily="34" charset="0"/>
              </a:rPr>
              <a:t>: Ανάπτυξη του Μηχανισμού με την είσοδο των </a:t>
            </a:r>
            <a:r>
              <a:rPr lang="el-GR" sz="1600" dirty="0" err="1">
                <a:solidFill>
                  <a:srgbClr val="1F3A71"/>
                </a:solidFill>
                <a:latin typeface="Verdana" panose="020B0604030504040204" pitchFamily="34" charset="0"/>
                <a:ea typeface="Verdana" panose="020B0604030504040204" pitchFamily="34" charset="0"/>
              </a:rPr>
              <a:t>Field</a:t>
            </a:r>
            <a:r>
              <a:rPr lang="el-GR" sz="1600" dirty="0">
                <a:solidFill>
                  <a:srgbClr val="1F3A71"/>
                </a:solidFill>
                <a:latin typeface="Verdana" panose="020B0604030504040204" pitchFamily="34" charset="0"/>
                <a:ea typeface="Verdana" panose="020B0604030504040204" pitchFamily="34" charset="0"/>
              </a:rPr>
              <a:t> </a:t>
            </a:r>
            <a:r>
              <a:rPr lang="el-GR" sz="1600" dirty="0" err="1">
                <a:solidFill>
                  <a:srgbClr val="1F3A71"/>
                </a:solidFill>
                <a:latin typeface="Verdana" panose="020B0604030504040204" pitchFamily="34" charset="0"/>
                <a:ea typeface="Verdana" panose="020B0604030504040204" pitchFamily="34" charset="0"/>
              </a:rPr>
              <a:t>Officers</a:t>
            </a:r>
            <a:r>
              <a:rPr lang="el-GR" sz="1600" dirty="0">
                <a:solidFill>
                  <a:srgbClr val="1F3A71"/>
                </a:solidFill>
                <a:latin typeface="Verdana" panose="020B0604030504040204" pitchFamily="34" charset="0"/>
                <a:ea typeface="Verdana" panose="020B0604030504040204" pitchFamily="34" charset="0"/>
              </a:rPr>
              <a:t> και την επέκταση των υπηρεσιών πληροφόρησης και εξυπηρέτησης</a:t>
            </a:r>
          </a:p>
          <a:p>
            <a:pPr>
              <a:lnSpc>
                <a:spcPct val="150000"/>
              </a:lnSpc>
              <a:spcBef>
                <a:spcPts val="0"/>
              </a:spcBef>
              <a:spcAft>
                <a:spcPts val="1200"/>
              </a:spcAft>
              <a:buClr>
                <a:srgbClr val="EE1C25"/>
              </a:buClr>
              <a:buSzPct val="100000"/>
              <a:buFont typeface="Aptos" panose="020B0004020202020204" pitchFamily="34" charset="0"/>
            </a:pPr>
            <a:r>
              <a:rPr lang="el-GR" sz="1600" dirty="0">
                <a:solidFill>
                  <a:srgbClr val="1F3A71"/>
                </a:solidFill>
                <a:latin typeface="Verdana" panose="020B0604030504040204" pitchFamily="34" charset="0"/>
                <a:ea typeface="Verdana" panose="020B0604030504040204" pitchFamily="34" charset="0"/>
              </a:rPr>
              <a:t>Ιανουάριος – Ιούνιος </a:t>
            </a:r>
            <a:r>
              <a:rPr lang="el-GR" sz="1600" b="1" dirty="0">
                <a:solidFill>
                  <a:srgbClr val="1F3A71"/>
                </a:solidFill>
                <a:latin typeface="Verdana" panose="020B0604030504040204" pitchFamily="34" charset="0"/>
                <a:ea typeface="Verdana" panose="020B0604030504040204" pitchFamily="34" charset="0"/>
              </a:rPr>
              <a:t>(Γ’ Φάση)</a:t>
            </a:r>
            <a:r>
              <a:rPr lang="el-GR" sz="1600" dirty="0">
                <a:solidFill>
                  <a:srgbClr val="1F3A71"/>
                </a:solidFill>
                <a:latin typeface="Verdana" panose="020B0604030504040204" pitchFamily="34" charset="0"/>
                <a:ea typeface="Verdana" panose="020B0604030504040204" pitchFamily="34" charset="0"/>
              </a:rPr>
              <a:t>: Πλήρης εξάπλωση και είσοδος του συνόλου των υπηρεσιών του Υπουργείου Υγείας, των εποπτευόμενων δομών και υπηρεσιών</a:t>
            </a:r>
          </a:p>
        </p:txBody>
      </p:sp>
      <p:sp>
        <p:nvSpPr>
          <p:cNvPr id="3" name="Title 1">
            <a:extLst>
              <a:ext uri="{FF2B5EF4-FFF2-40B4-BE49-F238E27FC236}">
                <a16:creationId xmlns:a16="http://schemas.microsoft.com/office/drawing/2014/main" id="{14916959-2453-387C-2BAD-EE1F00487379}"/>
              </a:ext>
            </a:extLst>
          </p:cNvPr>
          <p:cNvSpPr txBox="1">
            <a:spLocks/>
          </p:cNvSpPr>
          <p:nvPr/>
        </p:nvSpPr>
        <p:spPr>
          <a:xfrm>
            <a:off x="749300" y="431155"/>
            <a:ext cx="7124700" cy="461665"/>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l-GR" sz="2400" b="1" dirty="0">
                <a:solidFill>
                  <a:srgbClr val="1F3A71"/>
                </a:solidFill>
                <a:latin typeface="Verdana" panose="020B0604030504040204" pitchFamily="34" charset="0"/>
                <a:ea typeface="Verdana" panose="020B0604030504040204" pitchFamily="34" charset="0"/>
              </a:rPr>
              <a:t>Φάσεις Υλοποίησης	</a:t>
            </a:r>
            <a:endParaRPr lang="en-US" sz="2400" b="1" dirty="0">
              <a:solidFill>
                <a:srgbClr val="1F3A71"/>
              </a:solidFill>
              <a:latin typeface="Verdana" panose="020B0604030504040204" pitchFamily="34" charset="0"/>
              <a:ea typeface="Verdana" panose="020B0604030504040204" pitchFamily="34" charset="0"/>
            </a:endParaRPr>
          </a:p>
        </p:txBody>
      </p:sp>
      <p:cxnSp>
        <p:nvCxnSpPr>
          <p:cNvPr id="4" name="Straight Connector 3">
            <a:extLst>
              <a:ext uri="{FF2B5EF4-FFF2-40B4-BE49-F238E27FC236}">
                <a16:creationId xmlns:a16="http://schemas.microsoft.com/office/drawing/2014/main" id="{7FCFF4A6-7DDD-25EE-2584-96E62B1769AD}"/>
              </a:ext>
            </a:extLst>
          </p:cNvPr>
          <p:cNvCxnSpPr>
            <a:cxnSpLocks/>
          </p:cNvCxnSpPr>
          <p:nvPr/>
        </p:nvCxnSpPr>
        <p:spPr>
          <a:xfrm>
            <a:off x="457200" y="294952"/>
            <a:ext cx="0" cy="758825"/>
          </a:xfrm>
          <a:prstGeom prst="line">
            <a:avLst/>
          </a:prstGeom>
          <a:ln w="57150">
            <a:solidFill>
              <a:srgbClr val="EE1C25"/>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46BD85F2-AE5F-4124-2BAA-D1E112E32F78}"/>
              </a:ext>
            </a:extLst>
          </p:cNvPr>
          <p:cNvPicPr>
            <a:picLocks noChangeAspect="1"/>
          </p:cNvPicPr>
          <p:nvPr/>
        </p:nvPicPr>
        <p:blipFill>
          <a:blip r:embed="rId2"/>
          <a:srcRect l="2913" r="3395"/>
          <a:stretch>
            <a:fillRect/>
          </a:stretch>
        </p:blipFill>
        <p:spPr>
          <a:xfrm>
            <a:off x="8877300" y="6173755"/>
            <a:ext cx="2970068" cy="529666"/>
          </a:xfrm>
          <a:prstGeom prst="rect">
            <a:avLst/>
          </a:prstGeom>
        </p:spPr>
      </p:pic>
      <p:pic>
        <p:nvPicPr>
          <p:cNvPr id="6" name="Graphic 5">
            <a:extLst>
              <a:ext uri="{FF2B5EF4-FFF2-40B4-BE49-F238E27FC236}">
                <a16:creationId xmlns:a16="http://schemas.microsoft.com/office/drawing/2014/main" id="{A3FAD52E-67D4-2429-4969-B638B1D6493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77401" y="419412"/>
            <a:ext cx="2169967" cy="509904"/>
          </a:xfrm>
          <a:prstGeom prst="rect">
            <a:avLst/>
          </a:prstGeom>
        </p:spPr>
      </p:pic>
      <p:pic>
        <p:nvPicPr>
          <p:cNvPr id="12" name="Picture 11" descr="A red and blue heart with numbers and a red cross&#10;&#10;AI-generated content may be incorrect.">
            <a:extLst>
              <a:ext uri="{FF2B5EF4-FFF2-40B4-BE49-F238E27FC236}">
                <a16:creationId xmlns:a16="http://schemas.microsoft.com/office/drawing/2014/main" id="{91FE75C8-6A32-D4AF-CAF3-546391AD0611}"/>
              </a:ext>
            </a:extLst>
          </p:cNvPr>
          <p:cNvPicPr>
            <a:picLocks noChangeAspect="1"/>
          </p:cNvPicPr>
          <p:nvPr/>
        </p:nvPicPr>
        <p:blipFill>
          <a:blip r:embed="rId5">
            <a:extLst>
              <a:ext uri="{28A0092B-C50C-407E-A947-70E740481C1C}">
                <a14:useLocalDpi xmlns:a14="http://schemas.microsoft.com/office/drawing/2010/main" val="0"/>
              </a:ext>
            </a:extLst>
          </a:blip>
          <a:srcRect l="13284" t="13284" r="13284" b="13284"/>
          <a:stretch>
            <a:fillRect/>
          </a:stretch>
        </p:blipFill>
        <p:spPr>
          <a:xfrm>
            <a:off x="8485511" y="282575"/>
            <a:ext cx="783578" cy="783578"/>
          </a:xfrm>
          <a:prstGeom prst="rect">
            <a:avLst/>
          </a:prstGeom>
        </p:spPr>
      </p:pic>
    </p:spTree>
    <p:extLst>
      <p:ext uri="{BB962C8B-B14F-4D97-AF65-F5344CB8AC3E}">
        <p14:creationId xmlns:p14="http://schemas.microsoft.com/office/powerpoint/2010/main" val="2783895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ebb6ea4-e7c7-4d9f-a48e-603280c0b8c8">
      <Terms xmlns="http://schemas.microsoft.com/office/infopath/2007/PartnerControls"/>
    </lcf76f155ced4ddcb4097134ff3c332f>
    <TaxCatchAll xmlns="18f05c65-efd4-4dd8-ac17-2052be798c5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Έγγραφο" ma:contentTypeID="0x010100F4BFA2E15820974793AE078769D53326" ma:contentTypeVersion="12" ma:contentTypeDescription="Δημιουργία νέου εγγράφου" ma:contentTypeScope="" ma:versionID="646a0faa5aace4ab053199112afa6f28">
  <xsd:schema xmlns:xsd="http://www.w3.org/2001/XMLSchema" xmlns:xs="http://www.w3.org/2001/XMLSchema" xmlns:p="http://schemas.microsoft.com/office/2006/metadata/properties" xmlns:ns2="5ebb6ea4-e7c7-4d9f-a48e-603280c0b8c8" xmlns:ns3="18f05c65-efd4-4dd8-ac17-2052be798c57" targetNamespace="http://schemas.microsoft.com/office/2006/metadata/properties" ma:root="true" ma:fieldsID="889692b34a38b64944830ab3c216586a" ns2:_="" ns3:_="">
    <xsd:import namespace="5ebb6ea4-e7c7-4d9f-a48e-603280c0b8c8"/>
    <xsd:import namespace="18f05c65-efd4-4dd8-ac17-2052be798c5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bb6ea4-e7c7-4d9f-a48e-603280c0b8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Ετικέτες εικόνας" ma:readOnly="false" ma:fieldId="{5cf76f15-5ced-4ddc-b409-7134ff3c332f}" ma:taxonomyMulti="true" ma:sspId="0cda21e9-b5f6-4919-9861-0b79f82f9ca9"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8f05c65-efd4-4dd8-ac17-2052be798c57"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4147d077-c3ed-414b-b3c5-8226b4beb654}" ma:internalName="TaxCatchAll" ma:showField="CatchAllData" ma:web="18f05c65-efd4-4dd8-ac17-2052be798c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15BD96B-729A-4A2A-90DD-8D0CD6D33688}">
  <ds:schemaRefs>
    <ds:schemaRef ds:uri="http://schemas.microsoft.com/office/2006/metadata/properties"/>
    <ds:schemaRef ds:uri="http://schemas.microsoft.com/office/infopath/2007/PartnerControls"/>
    <ds:schemaRef ds:uri="5ebb6ea4-e7c7-4d9f-a48e-603280c0b8c8"/>
    <ds:schemaRef ds:uri="18f05c65-efd4-4dd8-ac17-2052be798c57"/>
  </ds:schemaRefs>
</ds:datastoreItem>
</file>

<file path=customXml/itemProps2.xml><?xml version="1.0" encoding="utf-8"?>
<ds:datastoreItem xmlns:ds="http://schemas.openxmlformats.org/officeDocument/2006/customXml" ds:itemID="{92304F77-D051-4AB3-B580-5259AD2E2E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bb6ea4-e7c7-4d9f-a48e-603280c0b8c8"/>
    <ds:schemaRef ds:uri="18f05c65-efd4-4dd8-ac17-2052be798c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2B082A-4290-4ABC-B837-927A9DCBF0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726</TotalTime>
  <Words>1040</Words>
  <Application>Microsoft Office PowerPoint</Application>
  <PresentationFormat>Ευρεία οθόνη</PresentationFormat>
  <Paragraphs>97</Paragraphs>
  <Slides>14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14</vt:i4>
      </vt:variant>
    </vt:vector>
  </HeadingPairs>
  <TitlesOfParts>
    <vt:vector size="20" baseType="lpstr">
      <vt:lpstr>Aptos</vt:lpstr>
      <vt:lpstr>Aptos Display</vt:lpstr>
      <vt:lpstr>Arial</vt:lpstr>
      <vt:lpstr>Cairo</vt:lpstr>
      <vt:lpstr>Verdana</vt:lpstr>
      <vt:lpstr>Office Theme</vt:lpstr>
      <vt:lpstr>Παρουσίαση του PowerPoint</vt:lpstr>
      <vt:lpstr>Περιεχόμενα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Vion Psiakis</cp:lastModifiedBy>
  <cp:revision>22</cp:revision>
  <dcterms:created xsi:type="dcterms:W3CDTF">2025-07-10T19:49:05Z</dcterms:created>
  <dcterms:modified xsi:type="dcterms:W3CDTF">2025-07-13T08:43:53Z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0x010100F4BFA2E15820974793AE078769D53326</vt:lpwstr>
  </property>
  <property fmtid="{D5CDD505-2E9C-101B-9397-08002B2CF9AE}" pid="3" name="MediaServiceImageTags">
    <vt:lpwstr/>
  </property>
</Properties>
</file>