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5.xml" ContentType="application/vnd.openxmlformats-officedocument.presentationml.notesSlide+xml"/>
  <Override PartName="/ppt/tags/tag176.xml" ContentType="application/vnd.openxmlformats-officedocument.presentationml.tags+xml"/>
  <Override PartName="/ppt/notesSlides/notesSlide16.xml" ContentType="application/vnd.openxmlformats-officedocument.presentationml.notesSlide+xml"/>
  <Override PartName="/ppt/tags/tag177.xml" ContentType="application/vnd.openxmlformats-officedocument.presentationml.tags+xml"/>
  <Override PartName="/ppt/notesSlides/notesSlide17.xml" ContentType="application/vnd.openxmlformats-officedocument.presentationml.notesSlide+xml"/>
  <Override PartName="/ppt/tags/tag178.xml" ContentType="application/vnd.openxmlformats-officedocument.presentationml.tags+xml"/>
  <Override PartName="/ppt/notesSlides/notesSlide18.xml" ContentType="application/vnd.openxmlformats-officedocument.presentationml.notesSlide+xml"/>
  <Override PartName="/ppt/tags/tag179.xml" ContentType="application/vnd.openxmlformats-officedocument.presentationml.tags+xml"/>
  <Override PartName="/ppt/notesSlides/notesSlide19.xml" ContentType="application/vnd.openxmlformats-officedocument.presentationml.notesSlide+xml"/>
  <Override PartName="/ppt/tags/tag180.xml" ContentType="application/vnd.openxmlformats-officedocument.presentationml.tags+xml"/>
  <Override PartName="/ppt/notesSlides/notesSlide20.xml" ContentType="application/vnd.openxmlformats-officedocument.presentationml.notesSlide+xml"/>
  <Override PartName="/ppt/tags/tag181.xml" ContentType="application/vnd.openxmlformats-officedocument.presentationml.tags+xml"/>
  <Override PartName="/ppt/notesSlides/notesSlide21.xml" ContentType="application/vnd.openxmlformats-officedocument.presentationml.notesSlide+xml"/>
  <Override PartName="/ppt/tags/tag182.xml" ContentType="application/vnd.openxmlformats-officedocument.presentationml.tags+xml"/>
  <Override PartName="/ppt/notesSlides/notesSlide22.xml" ContentType="application/vnd.openxmlformats-officedocument.presentationml.notesSlide+xml"/>
  <Override PartName="/ppt/tags/tag183.xml" ContentType="application/vnd.openxmlformats-officedocument.presentationml.tags+xml"/>
  <Override PartName="/ppt/notesSlides/notesSlide23.xml" ContentType="application/vnd.openxmlformats-officedocument.presentationml.notesSlide+xml"/>
  <Override PartName="/ppt/tags/tag184.xml" ContentType="application/vnd.openxmlformats-officedocument.presentationml.tags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714" r:id="rId5"/>
    <p:sldMasterId id="2147483698" r:id="rId6"/>
    <p:sldMasterId id="2147483682" r:id="rId7"/>
    <p:sldMasterId id="2147483666" r:id="rId8"/>
  </p:sldMasterIdLst>
  <p:notesMasterIdLst>
    <p:notesMasterId r:id="rId40"/>
  </p:notesMasterIdLst>
  <p:handoutMasterIdLst>
    <p:handoutMasterId r:id="rId41"/>
  </p:handoutMasterIdLst>
  <p:sldIdLst>
    <p:sldId id="305" r:id="rId9"/>
    <p:sldId id="2076138545" r:id="rId10"/>
    <p:sldId id="260" r:id="rId11"/>
    <p:sldId id="343" r:id="rId12"/>
    <p:sldId id="2076138547" r:id="rId13"/>
    <p:sldId id="2076138548" r:id="rId14"/>
    <p:sldId id="2076138549" r:id="rId15"/>
    <p:sldId id="2076138550" r:id="rId16"/>
    <p:sldId id="2076138556" r:id="rId17"/>
    <p:sldId id="2076138551" r:id="rId18"/>
    <p:sldId id="2076138554" r:id="rId19"/>
    <p:sldId id="320" r:id="rId20"/>
    <p:sldId id="297" r:id="rId21"/>
    <p:sldId id="344" r:id="rId22"/>
    <p:sldId id="347" r:id="rId23"/>
    <p:sldId id="348" r:id="rId24"/>
    <p:sldId id="350" r:id="rId25"/>
    <p:sldId id="351" r:id="rId26"/>
    <p:sldId id="2076138542" r:id="rId27"/>
    <p:sldId id="2076138543" r:id="rId28"/>
    <p:sldId id="2076138544" r:id="rId29"/>
    <p:sldId id="2076138532" r:id="rId30"/>
    <p:sldId id="2076138533" r:id="rId31"/>
    <p:sldId id="2076138534" r:id="rId32"/>
    <p:sldId id="2076138535" r:id="rId33"/>
    <p:sldId id="2076138536" r:id="rId34"/>
    <p:sldId id="2076138537" r:id="rId35"/>
    <p:sldId id="2076138538" r:id="rId36"/>
    <p:sldId id="2076138539" r:id="rId37"/>
    <p:sldId id="2076138540" r:id="rId38"/>
    <p:sldId id="2076138541" r:id="rId39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42"/>
      <p:bold r:id="rId43"/>
      <p:italic r:id="rId44"/>
      <p:boldItalic r:id="rId45"/>
    </p:embeddedFont>
    <p:embeddedFont>
      <p:font typeface="Helvetica Neue" panose="020B0604020202020204" charset="0"/>
      <p:regular r:id="rId46"/>
      <p:bold r:id="rId47"/>
      <p:italic r:id="rId48"/>
      <p:boldItalic r:id="rId49"/>
    </p:embeddedFont>
    <p:embeddedFont>
      <p:font typeface="Roboto" panose="02000000000000000000" pitchFamily="2" charset="0"/>
      <p:regular r:id="rId50"/>
      <p:bold r:id="rId51"/>
      <p:italic r:id="rId52"/>
      <p:boldItalic r:id="rId53"/>
    </p:embeddedFont>
  </p:embeddedFontLst>
  <p:custDataLst>
    <p:tags r:id="rId5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gvkdCWydutsAcVu/TO/kOJXT0Il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21C341-EEF4-0AD8-B013-BFECA405A5EF}" name="Gavriella Kantouna (GR)" initials="GK" userId="S::gavriella.kantouna@pwc.com::8642dc47-d701-464d-81c4-fb4c876c4fb6" providerId="AD"/>
  <p188:author id="{6F3CC3BF-48AD-6851-0865-900F321709E1}" name="Vasiliki Vasileiou (GR)" initials="V(" userId="S::vasso.vasileiou@pwc.com::661a8cad-6ee7-43f2-88fb-dc48c080455d" providerId="AD"/>
  <p188:author id="{CAF701EC-3BB9-34DB-C6CB-A13602711588}" name="Evdokia Papadimitriou (GR)" initials="EP" userId="S::evdokia.papadimitriou@pwc.com::90441f3d-a18f-4193-94a1-fdff42607b7c" providerId="AD"/>
  <p188:author id="{E94806F5-F1DD-79F5-3D8D-85F6927CF9C2}" name="Author" initials="A" userId="Autho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ΛΕΒΑΝΤΗ ΑΝΑΣΤΑΣΙΑ" initials="ΛΑ" lastIdx="9" clrIdx="0">
    <p:extLst>
      <p:ext uri="{19B8F6BF-5375-455C-9EA6-DF929625EA0E}">
        <p15:presenceInfo xmlns:p15="http://schemas.microsoft.com/office/powerpoint/2012/main" userId="ΛΕΒΑΝΤΗ ΑΝΑΣΤΑΣΙΑ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9AD"/>
    <a:srgbClr val="013476"/>
    <a:srgbClr val="C1C1C1"/>
    <a:srgbClr val="DEDEDE"/>
    <a:srgbClr val="3477B2"/>
    <a:srgbClr val="B4C7E7"/>
    <a:srgbClr val="D3E5F6"/>
    <a:srgbClr val="CCECF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C9D62A-F663-4A10-BD06-B5AA3983B557}">
  <a:tblStyle styleId="{80C9D62A-F663-4A10-BD06-B5AA3983B5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08" y="2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63" Type="http://customschemas.google.com/relationships/presentationmetadata" Target="metadata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64" Type="http://schemas.openxmlformats.org/officeDocument/2006/relationships/commentAuthors" Target="commentAuthors.xml"/><Relationship Id="rId69" Type="http://schemas.microsoft.com/office/2018/10/relationships/authors" Target="authors.xml"/><Relationship Id="rId8" Type="http://schemas.openxmlformats.org/officeDocument/2006/relationships/slideMaster" Target="slideMasters/slideMaster5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5.fntdata"/><Relationship Id="rId67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handoutMaster" Target="handoutMasters/handoutMaster1.xml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8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0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1.xlsb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2.xlsb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3.xlsb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4.xlsb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5.xlsb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6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505154639175257E-2"/>
          <c:y val="0.11652542372881355"/>
          <c:w val="0.9329896907216495"/>
          <c:h val="0.76694915254237284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D3E5F6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C67-45E0-863B-A8178B4FCFCC}"/>
              </c:ext>
            </c:extLst>
          </c:dPt>
          <c:dPt>
            <c:idx val="1"/>
            <c:bubble3D val="0"/>
            <c:spPr>
              <a:solidFill>
                <a:srgbClr val="002C96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C67-45E0-863B-A8178B4FCFC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9525" cmpd="sng" algn="ctr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C67-45E0-863B-A8178B4FCFCC}"/>
              </c:ext>
            </c:extLst>
          </c:dPt>
          <c:dLbls>
            <c:dLbl>
              <c:idx val="1"/>
              <c:layout>
                <c:manualLayout>
                  <c:x val="-4.5103092783505151E-3"/>
                  <c:y val="5.455508474576271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C67-45E0-863B-A8178B4FCFCC}"/>
                </c:ext>
              </c:extLst>
            </c:dLbl>
            <c:dLbl>
              <c:idx val="2"/>
              <c:layout>
                <c:manualLayout>
                  <c:x val="-3.0283505154639175E-2"/>
                  <c:y val="-2.4894067796610169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b="1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C67-45E0-863B-A8178B4FCF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28.000000000000004</c:v>
                </c:pt>
                <c:pt idx="1">
                  <c:v>46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67-45E0-863B-A8178B4FC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331863285556783E-2"/>
          <c:y val="5.7331863285556783E-2"/>
          <c:w val="0.88533627342888643"/>
          <c:h val="0.8853362734288864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326ED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82D-4A09-AA7F-9F25D270493F}"/>
              </c:ext>
            </c:extLst>
          </c:dPt>
          <c:val>
            <c:numRef>
              <c:f>Sheet1!$A$1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2D-4A09-AA7F-9F25D2704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331863285556783E-2"/>
          <c:y val="5.7331863285556783E-2"/>
          <c:w val="0.88533627342888643"/>
          <c:h val="0.8853362734288864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4DACF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7806-4932-BAD5-0D0D8B793640}"/>
              </c:ext>
            </c:extLst>
          </c:dPt>
          <c:val>
            <c:numRef>
              <c:f>Sheet1!$A$1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06-4932-BAD5-0D0D8B793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331863285556783E-2"/>
          <c:y val="5.7331863285556783E-2"/>
          <c:w val="0.88533627342888643"/>
          <c:h val="0.8853362734288864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D3E5F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FB24-413A-B0AD-058E19EE4A52}"/>
              </c:ext>
            </c:extLst>
          </c:dPt>
          <c:val>
            <c:numRef>
              <c:f>Sheet1!$A$1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24-413A-B0AD-058E19EE4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331863285556783E-2"/>
          <c:y val="5.7331863285556783E-2"/>
          <c:w val="0.88533627342888643"/>
          <c:h val="0.8853362734288864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9CC7C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7D1-4CDD-B35F-DC2C13EE31C9}"/>
              </c:ext>
            </c:extLst>
          </c:dPt>
          <c:val>
            <c:numRef>
              <c:f>Sheet1!$A$1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D1-4CDD-B35F-DC2C13EE3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652014652014652E-2"/>
          <c:y val="0.17647058823529413"/>
          <c:w val="0.97069597069597069"/>
          <c:h val="0.7006920415224913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26EDA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40397923875432529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690-45AB-8F3C-F00CC6340BB8}"/>
                </c:ext>
              </c:extLst>
            </c:dLbl>
            <c:dLbl>
              <c:idx val="1"/>
              <c:layout>
                <c:manualLayout>
                  <c:x val="0"/>
                  <c:y val="-8.2179930795847747E-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690-45AB-8F3C-F00CC6340BB8}"/>
                </c:ext>
              </c:extLst>
            </c:dLbl>
            <c:dLbl>
              <c:idx val="2"/>
              <c:layout>
                <c:manualLayout>
                  <c:x val="0"/>
                  <c:y val="-0.21885813148788927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690-45AB-8F3C-F00CC6340BB8}"/>
                </c:ext>
              </c:extLst>
            </c:dLbl>
            <c:dLbl>
              <c:idx val="3"/>
              <c:layout>
                <c:manualLayout>
                  <c:x val="0"/>
                  <c:y val="-0.2084775086505190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690-45AB-8F3C-F00CC6340BB8}"/>
                </c:ext>
              </c:extLst>
            </c:dLbl>
            <c:dLbl>
              <c:idx val="4"/>
              <c:layout>
                <c:manualLayout>
                  <c:x val="0"/>
                  <c:y val="-0.22491349480968859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3690-45AB-8F3C-F00CC6340BB8}"/>
                </c:ext>
              </c:extLst>
            </c:dLbl>
            <c:dLbl>
              <c:idx val="5"/>
              <c:layout>
                <c:manualLayout>
                  <c:x val="0"/>
                  <c:y val="-0.2024221453287197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3690-45AB-8F3C-F00CC6340BB8}"/>
                </c:ext>
              </c:extLst>
            </c:dLbl>
            <c:dLbl>
              <c:idx val="6"/>
              <c:layout>
                <c:manualLayout>
                  <c:x val="0"/>
                  <c:y val="-0.21885813148788927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3690-45AB-8F3C-F00CC6340BB8}"/>
                </c:ext>
              </c:extLst>
            </c:dLbl>
            <c:dLbl>
              <c:idx val="7"/>
              <c:layout>
                <c:manualLayout>
                  <c:x val="0"/>
                  <c:y val="-0.32439446366782004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3690-45AB-8F3C-F00CC6340B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3.19</c:v>
                </c:pt>
                <c:pt idx="1">
                  <c:v>0.26</c:v>
                </c:pt>
                <c:pt idx="2">
                  <c:v>1.5</c:v>
                </c:pt>
                <c:pt idx="3">
                  <c:v>1.41</c:v>
                </c:pt>
                <c:pt idx="4">
                  <c:v>1.56</c:v>
                </c:pt>
                <c:pt idx="5">
                  <c:v>1.35</c:v>
                </c:pt>
                <c:pt idx="6">
                  <c:v>1.51</c:v>
                </c:pt>
                <c:pt idx="7">
                  <c:v>2.4700000000000002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90-45AB-8F3C-F00CC6340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71207296"/>
        <c:axId val="1"/>
      </c:barChart>
      <c:catAx>
        <c:axId val="20712072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.1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712072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652014652014652E-2"/>
          <c:y val="0.16873449131513649"/>
          <c:w val="0.97069597069597069"/>
          <c:h val="0.7138130686517782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26EDA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24234904880066171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C27-43BF-BA9F-6FD903B7EC9B}"/>
                </c:ext>
              </c:extLst>
            </c:dLbl>
            <c:dLbl>
              <c:idx val="1"/>
              <c:layout>
                <c:manualLayout>
                  <c:x val="0"/>
                  <c:y val="-0.13730355665839536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C27-43BF-BA9F-6FD903B7EC9B}"/>
                </c:ext>
              </c:extLst>
            </c:dLbl>
            <c:dLbl>
              <c:idx val="2"/>
              <c:layout>
                <c:manualLayout>
                  <c:x val="0"/>
                  <c:y val="-0.26550868486352358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C27-43BF-BA9F-6FD903B7EC9B}"/>
                </c:ext>
              </c:extLst>
            </c:dLbl>
            <c:dLbl>
              <c:idx val="3"/>
              <c:layout>
                <c:manualLayout>
                  <c:x val="0"/>
                  <c:y val="-0.4077750206782465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C27-43BF-BA9F-6FD903B7EC9B}"/>
                </c:ext>
              </c:extLst>
            </c:dLbl>
            <c:dLbl>
              <c:idx val="4"/>
              <c:layout>
                <c:manualLayout>
                  <c:x val="0"/>
                  <c:y val="-0.12489660876757651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DC27-43BF-BA9F-6FD903B7EC9B}"/>
                </c:ext>
              </c:extLst>
            </c:dLbl>
            <c:dLbl>
              <c:idx val="5"/>
              <c:layout>
                <c:manualLayout>
                  <c:x val="0"/>
                  <c:y val="-0.12241521918941274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DC27-43BF-BA9F-6FD903B7EC9B}"/>
                </c:ext>
              </c:extLst>
            </c:dLbl>
            <c:dLbl>
              <c:idx val="6"/>
              <c:layout>
                <c:manualLayout>
                  <c:x val="0"/>
                  <c:y val="-0.22994210090984285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DC27-43BF-BA9F-6FD903B7EC9B}"/>
                </c:ext>
              </c:extLst>
            </c:dLbl>
            <c:dLbl>
              <c:idx val="7"/>
              <c:layout>
                <c:manualLayout>
                  <c:x val="0"/>
                  <c:y val="-0.24069478908188585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DC27-43BF-BA9F-6FD903B7EC9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1.24</c:v>
                </c:pt>
                <c:pt idx="1">
                  <c:v>0.56000000000000005</c:v>
                </c:pt>
                <c:pt idx="2">
                  <c:v>1.39</c:v>
                </c:pt>
                <c:pt idx="3">
                  <c:v>2.3199999999999998</c:v>
                </c:pt>
                <c:pt idx="4">
                  <c:v>0.48</c:v>
                </c:pt>
                <c:pt idx="5">
                  <c:v>0.46</c:v>
                </c:pt>
                <c:pt idx="6">
                  <c:v>1.1599999999999999</c:v>
                </c:pt>
                <c:pt idx="7">
                  <c:v>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27-43BF-BA9F-6FD903B7E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21648719"/>
        <c:axId val="1"/>
      </c:barChart>
      <c:catAx>
        <c:axId val="22164871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.319999999999999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164871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652014652014652E-2"/>
          <c:y val="0.17647058823529413"/>
          <c:w val="0.97069597069597069"/>
          <c:h val="0.7006920415224913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4DACF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17993079584775087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E2A-40E6-9A10-4C027C834CD7}"/>
                </c:ext>
              </c:extLst>
            </c:dLbl>
            <c:dLbl>
              <c:idx val="1"/>
              <c:layout>
                <c:manualLayout>
                  <c:x val="0"/>
                  <c:y val="-0.12110726643598616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E2A-40E6-9A10-4C027C834CD7}"/>
                </c:ext>
              </c:extLst>
            </c:dLbl>
            <c:dLbl>
              <c:idx val="2"/>
              <c:layout>
                <c:manualLayout>
                  <c:x val="0"/>
                  <c:y val="-0.40397923875432529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E2A-40E6-9A10-4C027C834CD7}"/>
                </c:ext>
              </c:extLst>
            </c:dLbl>
            <c:dLbl>
              <c:idx val="3"/>
              <c:layout>
                <c:manualLayout>
                  <c:x val="0"/>
                  <c:y val="-0.158304498269896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E2A-40E6-9A10-4C027C834CD7}"/>
                </c:ext>
              </c:extLst>
            </c:dLbl>
            <c:dLbl>
              <c:idx val="4"/>
              <c:layout>
                <c:manualLayout>
                  <c:x val="0"/>
                  <c:y val="-0.1626297577854671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8E2A-40E6-9A10-4C027C834CD7}"/>
                </c:ext>
              </c:extLst>
            </c:dLbl>
            <c:dLbl>
              <c:idx val="5"/>
              <c:layout>
                <c:manualLayout>
                  <c:x val="0"/>
                  <c:y val="-0.10726643598615918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8E2A-40E6-9A10-4C027C834CD7}"/>
                </c:ext>
              </c:extLst>
            </c:dLbl>
            <c:dLbl>
              <c:idx val="6"/>
              <c:layout>
                <c:manualLayout>
                  <c:x val="0"/>
                  <c:y val="-0.13927335640138408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8E2A-40E6-9A10-4C027C834CD7}"/>
                </c:ext>
              </c:extLst>
            </c:dLbl>
            <c:dLbl>
              <c:idx val="7"/>
              <c:layout>
                <c:manualLayout>
                  <c:x val="0"/>
                  <c:y val="-0.3408304498269896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8E2A-40E6-9A10-4C027C834C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0.52</c:v>
                </c:pt>
                <c:pt idx="1">
                  <c:v>0.28000000000000003</c:v>
                </c:pt>
                <c:pt idx="2">
                  <c:v>1.44</c:v>
                </c:pt>
                <c:pt idx="3">
                  <c:v>0.43</c:v>
                </c:pt>
                <c:pt idx="4">
                  <c:v>0.45</c:v>
                </c:pt>
                <c:pt idx="5">
                  <c:v>0.22</c:v>
                </c:pt>
                <c:pt idx="6">
                  <c:v>0.35</c:v>
                </c:pt>
                <c:pt idx="7">
                  <c:v>1.18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2A-40E6-9A10-4C027C834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21641519"/>
        <c:axId val="1"/>
      </c:barChart>
      <c:catAx>
        <c:axId val="22164151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.4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164151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652014652014652E-2"/>
          <c:y val="0.16873449131513649"/>
          <c:w val="0.97069597069597069"/>
          <c:h val="0.7138130686517782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4DACF1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30438378825475598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FCB-4F77-BA0D-E5756ADC1223}"/>
                </c:ext>
              </c:extLst>
            </c:dLbl>
            <c:dLbl>
              <c:idx val="1"/>
              <c:layout>
                <c:manualLayout>
                  <c:x val="0"/>
                  <c:y val="-0.24483043837882548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FCB-4F77-BA0D-E5756ADC1223}"/>
                </c:ext>
              </c:extLst>
            </c:dLbl>
            <c:dLbl>
              <c:idx val="2"/>
              <c:layout>
                <c:manualLayout>
                  <c:x val="0"/>
                  <c:y val="-0.39371381306865177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FCB-4F77-BA0D-E5756ADC1223}"/>
                </c:ext>
              </c:extLst>
            </c:dLbl>
            <c:dLbl>
              <c:idx val="3"/>
              <c:layout>
                <c:manualLayout>
                  <c:x val="0"/>
                  <c:y val="-0.15550041356492969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FCB-4F77-BA0D-E5756ADC1223}"/>
                </c:ext>
              </c:extLst>
            </c:dLbl>
            <c:dLbl>
              <c:idx val="4"/>
              <c:layout>
                <c:manualLayout>
                  <c:x val="0"/>
                  <c:y val="-0.20016542597187759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FCB-4F77-BA0D-E5756ADC1223}"/>
                </c:ext>
              </c:extLst>
            </c:dLbl>
            <c:dLbl>
              <c:idx val="5"/>
              <c:layout>
                <c:manualLayout>
                  <c:x val="0"/>
                  <c:y val="-0.11083540115798181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FCB-4F77-BA0D-E5756ADC1223}"/>
                </c:ext>
              </c:extLst>
            </c:dLbl>
            <c:dLbl>
              <c:idx val="6"/>
              <c:layout>
                <c:manualLayout>
                  <c:x val="0"/>
                  <c:y val="-0.4077750206782465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FCB-4F77-BA0D-E5756ADC1223}"/>
                </c:ext>
              </c:extLst>
            </c:dLbl>
            <c:dLbl>
              <c:idx val="7"/>
              <c:layout>
                <c:manualLayout>
                  <c:x val="0"/>
                  <c:y val="-0.18527708850289495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0FCB-4F77-BA0D-E5756ADC122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0.17</c:v>
                </c:pt>
                <c:pt idx="1">
                  <c:v>0.13</c:v>
                </c:pt>
                <c:pt idx="2">
                  <c:v>0.23</c:v>
                </c:pt>
                <c:pt idx="3">
                  <c:v>7.0000000000000007E-2</c:v>
                </c:pt>
                <c:pt idx="4">
                  <c:v>0.1</c:v>
                </c:pt>
                <c:pt idx="5">
                  <c:v>0.04</c:v>
                </c:pt>
                <c:pt idx="6">
                  <c:v>0.24</c:v>
                </c:pt>
                <c:pt idx="7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CB-4F77-BA0D-E5756ADC1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21640079"/>
        <c:axId val="1"/>
      </c:barChart>
      <c:catAx>
        <c:axId val="22164007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0.2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164007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834869148544045E-3"/>
          <c:y val="0.13001912045889102"/>
          <c:w val="0.98083302617029122"/>
          <c:h val="0.7794773741236455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26EDA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4295729764181007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B70-49E3-A1AF-ACA2FEBC23BB}"/>
                </c:ext>
              </c:extLst>
            </c:dLbl>
            <c:dLbl>
              <c:idx val="1"/>
              <c:layout>
                <c:manualLayout>
                  <c:x val="0"/>
                  <c:y val="-8.476736775015933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B70-49E3-A1AF-ACA2FEBC23BB}"/>
                </c:ext>
              </c:extLst>
            </c:dLbl>
            <c:dLbl>
              <c:idx val="2"/>
              <c:layout>
                <c:manualLayout>
                  <c:x val="0"/>
                  <c:y val="-0.2708731676226895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B70-49E3-A1AF-ACA2FEBC23BB}"/>
                </c:ext>
              </c:extLst>
            </c:dLbl>
            <c:dLbl>
              <c:idx val="3"/>
              <c:layout>
                <c:manualLayout>
                  <c:x val="0"/>
                  <c:y val="-0.2695984703632887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B70-49E3-A1AF-ACA2FEBC23BB}"/>
                </c:ext>
              </c:extLst>
            </c:dLbl>
            <c:dLbl>
              <c:idx val="4"/>
              <c:layout>
                <c:manualLayout>
                  <c:x val="0"/>
                  <c:y val="-0.1325685149776927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B70-49E3-A1AF-ACA2FEBC23BB}"/>
                </c:ext>
              </c:extLst>
            </c:dLbl>
            <c:dLbl>
              <c:idx val="5"/>
              <c:layout>
                <c:manualLayout>
                  <c:x val="0"/>
                  <c:y val="-0.1153601019757807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B70-49E3-A1AF-ACA2FEBC23BB}"/>
                </c:ext>
              </c:extLst>
            </c:dLbl>
            <c:dLbl>
              <c:idx val="6"/>
              <c:layout>
                <c:manualLayout>
                  <c:x val="0"/>
                  <c:y val="-8.221797323135755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B70-49E3-A1AF-ACA2FEBC23BB}"/>
                </c:ext>
              </c:extLst>
            </c:dLbl>
            <c:dLbl>
              <c:idx val="7"/>
              <c:layout>
                <c:manualLayout>
                  <c:x val="0"/>
                  <c:y val="-0.1255576800509878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0B70-49E3-A1AF-ACA2FEBC23BB}"/>
                </c:ext>
              </c:extLst>
            </c:dLbl>
            <c:dLbl>
              <c:idx val="8"/>
              <c:layout>
                <c:manualLayout>
                  <c:x val="0"/>
                  <c:y val="-9.432759719566602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0B70-49E3-A1AF-ACA2FEBC23BB}"/>
                </c:ext>
              </c:extLst>
            </c:dLbl>
            <c:dLbl>
              <c:idx val="9"/>
              <c:layout>
                <c:manualLayout>
                  <c:x val="0"/>
                  <c:y val="-8.795411089866156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0B70-49E3-A1AF-ACA2FEBC23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Sheet1!$A$1:$J$1</c:f>
              <c:numCache>
                <c:formatCode>General</c:formatCode>
                <c:ptCount val="10"/>
                <c:pt idx="0">
                  <c:v>13224</c:v>
                </c:pt>
                <c:pt idx="1">
                  <c:v>1540</c:v>
                </c:pt>
                <c:pt idx="2">
                  <c:v>7861</c:v>
                </c:pt>
                <c:pt idx="3">
                  <c:v>7804</c:v>
                </c:pt>
                <c:pt idx="4">
                  <c:v>3158</c:v>
                </c:pt>
                <c:pt idx="5">
                  <c:v>2585</c:v>
                </c:pt>
                <c:pt idx="6">
                  <c:v>1446</c:v>
                </c:pt>
                <c:pt idx="7">
                  <c:v>2908</c:v>
                </c:pt>
                <c:pt idx="8">
                  <c:v>1847</c:v>
                </c:pt>
                <c:pt idx="9">
                  <c:v>1659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70-49E3-A1AF-ACA2FEBC2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6325183"/>
        <c:axId val="1"/>
      </c:barChart>
      <c:catAx>
        <c:axId val="2632518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322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32518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464422341239474E-3"/>
          <c:y val="0.13001912045889102"/>
          <c:w val="0.98010711553175212"/>
          <c:h val="0.7794773741236455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3E5F6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4295729764181007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489-40A0-9200-D3CF662E0852}"/>
                </c:ext>
              </c:extLst>
            </c:dLbl>
            <c:dLbl>
              <c:idx val="1"/>
              <c:layout>
                <c:manualLayout>
                  <c:x val="0"/>
                  <c:y val="-0.35309114085404714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489-40A0-9200-D3CF662E0852}"/>
                </c:ext>
              </c:extLst>
            </c:dLbl>
            <c:dLbl>
              <c:idx val="2"/>
              <c:layout>
                <c:manualLayout>
                  <c:x val="0"/>
                  <c:y val="-0.4270235818992989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489-40A0-9200-D3CF662E0852}"/>
                </c:ext>
              </c:extLst>
            </c:dLbl>
            <c:dLbl>
              <c:idx val="3"/>
              <c:layout>
                <c:manualLayout>
                  <c:x val="0"/>
                  <c:y val="-0.36201402166985341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489-40A0-9200-D3CF662E0852}"/>
                </c:ext>
              </c:extLst>
            </c:dLbl>
            <c:dLbl>
              <c:idx val="4"/>
              <c:layout>
                <c:manualLayout>
                  <c:x val="0"/>
                  <c:y val="-0.22370936902485661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489-40A0-9200-D3CF662E0852}"/>
                </c:ext>
              </c:extLst>
            </c:dLbl>
            <c:dLbl>
              <c:idx val="5"/>
              <c:layout>
                <c:manualLayout>
                  <c:x val="0"/>
                  <c:y val="-0.30274059910771189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489-40A0-9200-D3CF662E0852}"/>
                </c:ext>
              </c:extLst>
            </c:dLbl>
            <c:dLbl>
              <c:idx val="6"/>
              <c:layout>
                <c:manualLayout>
                  <c:x val="0"/>
                  <c:y val="-0.35309114085404714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A489-40A0-9200-D3CF662E0852}"/>
                </c:ext>
              </c:extLst>
            </c:dLbl>
            <c:dLbl>
              <c:idx val="7"/>
              <c:layout>
                <c:manualLayout>
                  <c:x val="0"/>
                  <c:y val="-0.34353091140854047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A489-40A0-9200-D3CF662E0852}"/>
                </c:ext>
              </c:extLst>
            </c:dLbl>
            <c:dLbl>
              <c:idx val="8"/>
              <c:layout>
                <c:manualLayout>
                  <c:x val="0"/>
                  <c:y val="-0.1586998087954111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A489-40A0-9200-D3CF662E0852}"/>
                </c:ext>
              </c:extLst>
            </c:dLbl>
            <c:dLbl>
              <c:idx val="9"/>
              <c:layout>
                <c:manualLayout>
                  <c:x val="0"/>
                  <c:y val="-0.3652007648183556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A489-40A0-9200-D3CF662E08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Sheet1!$A$1:$J$1</c:f>
              <c:numCache>
                <c:formatCode>General</c:formatCode>
                <c:ptCount val="10"/>
                <c:pt idx="0">
                  <c:v>5.16</c:v>
                </c:pt>
                <c:pt idx="1">
                  <c:v>4.1500000000000004</c:v>
                </c:pt>
                <c:pt idx="2">
                  <c:v>5.13</c:v>
                </c:pt>
                <c:pt idx="3">
                  <c:v>4.2699999999999996</c:v>
                </c:pt>
                <c:pt idx="4">
                  <c:v>2.44</c:v>
                </c:pt>
                <c:pt idx="5">
                  <c:v>3.49</c:v>
                </c:pt>
                <c:pt idx="6">
                  <c:v>4.1500000000000004</c:v>
                </c:pt>
                <c:pt idx="7">
                  <c:v>4.0199999999999996</c:v>
                </c:pt>
                <c:pt idx="8">
                  <c:v>1.58</c:v>
                </c:pt>
                <c:pt idx="9">
                  <c:v>4.3099999999999996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89-40A0-9200-D3CF662E0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15696416"/>
        <c:axId val="1"/>
      </c:barChart>
      <c:catAx>
        <c:axId val="12156964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.1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1569641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331863285556783E-2"/>
          <c:y val="5.7331863285556783E-2"/>
          <c:w val="0.88533627342888643"/>
          <c:h val="0.8853362734288864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002C9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34D-42FC-992C-D3A636FFAB7F}"/>
              </c:ext>
            </c:extLst>
          </c:dPt>
          <c:val>
            <c:numRef>
              <c:f>Sheet1!$A$1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4D-42FC-992C-D3A636FFA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331863285556783E-2"/>
          <c:y val="5.7331863285556783E-2"/>
          <c:w val="0.88533627342888643"/>
          <c:h val="0.8853362734288864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326ED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210-4D88-88D4-CB7E43A8384C}"/>
              </c:ext>
            </c:extLst>
          </c:dPt>
          <c:val>
            <c:numRef>
              <c:f>Sheet1!$A$1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10-4D88-88D4-CB7E43A83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331863285556783E-2"/>
          <c:y val="5.7331863285556783E-2"/>
          <c:w val="0.88533627342888643"/>
          <c:h val="0.8853362734288864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4DACF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3D6-4100-B284-C42830F669DE}"/>
              </c:ext>
            </c:extLst>
          </c:dPt>
          <c:val>
            <c:numRef>
              <c:f>Sheet1!$A$1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D6-4100-B284-C42830F66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331863285556783E-2"/>
          <c:y val="5.7331863285556783E-2"/>
          <c:w val="0.88533627342888643"/>
          <c:h val="0.8853362734288864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D3E5F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972-4037-881A-9AB9C9662CDA}"/>
              </c:ext>
            </c:extLst>
          </c:dPt>
          <c:val>
            <c:numRef>
              <c:f>Sheet1!$A$1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72-4037-881A-9AB9C9662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331863285556783E-2"/>
          <c:y val="5.7331863285556783E-2"/>
          <c:w val="0.88533627342888643"/>
          <c:h val="0.8853362734288864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9CC7C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97E-42AC-90F1-845443B6F546}"/>
              </c:ext>
            </c:extLst>
          </c:dPt>
          <c:val>
            <c:numRef>
              <c:f>Sheet1!$A$1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7E-42AC-90F1-845443B6F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331863285556783E-2"/>
          <c:y val="5.7331863285556783E-2"/>
          <c:w val="0.88533627342888643"/>
          <c:h val="0.8853362734288864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002C9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FD03-4851-A666-A84256774A0D}"/>
              </c:ext>
            </c:extLst>
          </c:dPt>
          <c:val>
            <c:numRef>
              <c:f>Sheet1!$A$1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03-4851-A666-A84256774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D468C9-F7F1-5477-E924-5171A3D957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1720AE-95B0-6E53-E597-5854EC75E9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F9BC5-EE87-4B12-B301-B1CC405CFCAE}" type="datetimeFigureOut">
              <a:rPr lang="el-GR" smtClean="0"/>
              <a:t>30/7/2025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1F0CB-9CE9-125A-0F6F-15BE1BF979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1151D-820A-3E51-099F-0DA8099852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F4372-CD9E-4D8F-B671-7D9DE4DB6E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8625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136d0d7768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g1136d0d7768_0_919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g1136d0d7768_0_919:notes"/>
          <p:cNvSpPr txBox="1">
            <a:spLocks noGrp="1"/>
          </p:cNvSpPr>
          <p:nvPr>
            <p:ph type="sldNum" idx="12"/>
          </p:nvPr>
        </p:nvSpPr>
        <p:spPr>
          <a:xfrm>
            <a:off x="3850445" y="9428585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2F9BECD2-861E-143E-191E-D232249E3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e945761aac_0_454:notes">
            <a:extLst>
              <a:ext uri="{FF2B5EF4-FFF2-40B4-BE49-F238E27FC236}">
                <a16:creationId xmlns:a16="http://schemas.microsoft.com/office/drawing/2014/main" id="{B02B0BB9-9522-C3C4-DE23-367D6DF5D6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7" name="Google Shape;947;g2e945761aac_0_454:notes">
            <a:extLst>
              <a:ext uri="{FF2B5EF4-FFF2-40B4-BE49-F238E27FC236}">
                <a16:creationId xmlns:a16="http://schemas.microsoft.com/office/drawing/2014/main" id="{751B8C21-8B85-B84D-E2B6-E50D292FA5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8" name="Google Shape;948;g2e945761aac_0_454:notes">
            <a:extLst>
              <a:ext uri="{FF2B5EF4-FFF2-40B4-BE49-F238E27FC236}">
                <a16:creationId xmlns:a16="http://schemas.microsoft.com/office/drawing/2014/main" id="{E0386C9A-90D5-0FD5-32F3-D76C8C9114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365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4667F021-5B50-13C9-D116-FB3FDD440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e945761aac_0_454:notes">
            <a:extLst>
              <a:ext uri="{FF2B5EF4-FFF2-40B4-BE49-F238E27FC236}">
                <a16:creationId xmlns:a16="http://schemas.microsoft.com/office/drawing/2014/main" id="{035672A2-C396-9C91-3C86-C5696E09B6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7" name="Google Shape;947;g2e945761aac_0_454:notes">
            <a:extLst>
              <a:ext uri="{FF2B5EF4-FFF2-40B4-BE49-F238E27FC236}">
                <a16:creationId xmlns:a16="http://schemas.microsoft.com/office/drawing/2014/main" id="{7BBB1598-AC56-54F1-67A4-ABE1BDF869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8" name="Google Shape;948;g2e945761aac_0_454:notes">
            <a:extLst>
              <a:ext uri="{FF2B5EF4-FFF2-40B4-BE49-F238E27FC236}">
                <a16:creationId xmlns:a16="http://schemas.microsoft.com/office/drawing/2014/main" id="{FE015ED6-E57A-47B4-84E6-A72BE6D677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150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>
          <a:extLst>
            <a:ext uri="{FF2B5EF4-FFF2-40B4-BE49-F238E27FC236}">
              <a16:creationId xmlns:a16="http://schemas.microsoft.com/office/drawing/2014/main" id="{B0ECF0C0-6922-5AD6-3FF1-2696B527F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2e945761aac_0_277:notes">
            <a:extLst>
              <a:ext uri="{FF2B5EF4-FFF2-40B4-BE49-F238E27FC236}">
                <a16:creationId xmlns:a16="http://schemas.microsoft.com/office/drawing/2014/main" id="{D069A49B-C801-F09D-666B-F7EF95832C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5" name="Google Shape;855;g2e945761aac_0_277:notes">
            <a:extLst>
              <a:ext uri="{FF2B5EF4-FFF2-40B4-BE49-F238E27FC236}">
                <a16:creationId xmlns:a16="http://schemas.microsoft.com/office/drawing/2014/main" id="{19E094CF-6D2D-06CC-15E0-5B74A7DCDE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6" name="Google Shape;856;g2e945761aac_0_277:notes">
            <a:extLst>
              <a:ext uri="{FF2B5EF4-FFF2-40B4-BE49-F238E27FC236}">
                <a16:creationId xmlns:a16="http://schemas.microsoft.com/office/drawing/2014/main" id="{D2A63BBF-3CA5-11B6-3C91-C2311CD222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730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15576D7A-EECE-1815-B8EE-7D34DB16F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e945761aac_0_454:notes">
            <a:extLst>
              <a:ext uri="{FF2B5EF4-FFF2-40B4-BE49-F238E27FC236}">
                <a16:creationId xmlns:a16="http://schemas.microsoft.com/office/drawing/2014/main" id="{D61ED207-DEF4-63B0-E483-FAD8F2165C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7" name="Google Shape;947;g2e945761aac_0_454:notes">
            <a:extLst>
              <a:ext uri="{FF2B5EF4-FFF2-40B4-BE49-F238E27FC236}">
                <a16:creationId xmlns:a16="http://schemas.microsoft.com/office/drawing/2014/main" id="{F8093ED0-BA37-F28A-D173-6915C1BFB2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8" name="Google Shape;948;g2e945761aac_0_454:notes">
            <a:extLst>
              <a:ext uri="{FF2B5EF4-FFF2-40B4-BE49-F238E27FC236}">
                <a16:creationId xmlns:a16="http://schemas.microsoft.com/office/drawing/2014/main" id="{65AEAB33-6AEE-0580-22D2-EA9F9C1296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8309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71C44BF2-551A-94FF-4802-8A673A628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e945761aac_0_454:notes">
            <a:extLst>
              <a:ext uri="{FF2B5EF4-FFF2-40B4-BE49-F238E27FC236}">
                <a16:creationId xmlns:a16="http://schemas.microsoft.com/office/drawing/2014/main" id="{CBAE9BE0-43F5-92E7-CC27-C5B31758B1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7" name="Google Shape;947;g2e945761aac_0_454:notes">
            <a:extLst>
              <a:ext uri="{FF2B5EF4-FFF2-40B4-BE49-F238E27FC236}">
                <a16:creationId xmlns:a16="http://schemas.microsoft.com/office/drawing/2014/main" id="{89B830AD-B460-614E-1A1E-94C67F8F12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8" name="Google Shape;948;g2e945761aac_0_454:notes">
            <a:extLst>
              <a:ext uri="{FF2B5EF4-FFF2-40B4-BE49-F238E27FC236}">
                <a16:creationId xmlns:a16="http://schemas.microsoft.com/office/drawing/2014/main" id="{04AA5A71-26B3-EF7C-FA72-8FA6949CEB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2223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309653C6-F58F-BA77-60C3-5C4913D51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e945761aac_0_454:notes">
            <a:extLst>
              <a:ext uri="{FF2B5EF4-FFF2-40B4-BE49-F238E27FC236}">
                <a16:creationId xmlns:a16="http://schemas.microsoft.com/office/drawing/2014/main" id="{C295EC9C-7A62-2EAD-7C17-52B4C47EC3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7" name="Google Shape;947;g2e945761aac_0_454:notes">
            <a:extLst>
              <a:ext uri="{FF2B5EF4-FFF2-40B4-BE49-F238E27FC236}">
                <a16:creationId xmlns:a16="http://schemas.microsoft.com/office/drawing/2014/main" id="{ADEA3031-4D5F-74F4-FBC6-98A9CCF18B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8" name="Google Shape;948;g2e945761aac_0_454:notes">
            <a:extLst>
              <a:ext uri="{FF2B5EF4-FFF2-40B4-BE49-F238E27FC236}">
                <a16:creationId xmlns:a16="http://schemas.microsoft.com/office/drawing/2014/main" id="{FEA727EE-93C4-9EF8-8080-E4D1A3A9651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574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09174E6D-CBDF-9691-3959-8ACE229CA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e945761aac_0_454:notes">
            <a:extLst>
              <a:ext uri="{FF2B5EF4-FFF2-40B4-BE49-F238E27FC236}">
                <a16:creationId xmlns:a16="http://schemas.microsoft.com/office/drawing/2014/main" id="{93093C10-5186-7374-B44C-9CEABC4D10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7" name="Google Shape;947;g2e945761aac_0_454:notes">
            <a:extLst>
              <a:ext uri="{FF2B5EF4-FFF2-40B4-BE49-F238E27FC236}">
                <a16:creationId xmlns:a16="http://schemas.microsoft.com/office/drawing/2014/main" id="{1D360494-4160-251A-BA82-60C2A58F90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8" name="Google Shape;948;g2e945761aac_0_454:notes">
            <a:extLst>
              <a:ext uri="{FF2B5EF4-FFF2-40B4-BE49-F238E27FC236}">
                <a16:creationId xmlns:a16="http://schemas.microsoft.com/office/drawing/2014/main" id="{C0944BAB-9A27-805B-7FD1-A8C39011700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336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EB1B439E-201E-2DA6-85F4-41A4F833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e945761aac_0_454:notes">
            <a:extLst>
              <a:ext uri="{FF2B5EF4-FFF2-40B4-BE49-F238E27FC236}">
                <a16:creationId xmlns:a16="http://schemas.microsoft.com/office/drawing/2014/main" id="{F6175538-372B-29FE-A042-11CDB9B5EF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7" name="Google Shape;947;g2e945761aac_0_454:notes">
            <a:extLst>
              <a:ext uri="{FF2B5EF4-FFF2-40B4-BE49-F238E27FC236}">
                <a16:creationId xmlns:a16="http://schemas.microsoft.com/office/drawing/2014/main" id="{DDFCD3F6-7A9E-7AA7-B8A7-29A58EF4EC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8" name="Google Shape;948;g2e945761aac_0_454:notes">
            <a:extLst>
              <a:ext uri="{FF2B5EF4-FFF2-40B4-BE49-F238E27FC236}">
                <a16:creationId xmlns:a16="http://schemas.microsoft.com/office/drawing/2014/main" id="{2D2AEC26-6868-355C-264C-8CE3E8ADE96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36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709B5528-9026-42B3-959A-CD7733692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e945761aac_0_454:notes">
            <a:extLst>
              <a:ext uri="{FF2B5EF4-FFF2-40B4-BE49-F238E27FC236}">
                <a16:creationId xmlns:a16="http://schemas.microsoft.com/office/drawing/2014/main" id="{17173845-3145-4975-8B98-254C66F437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7" name="Google Shape;947;g2e945761aac_0_454:notes">
            <a:extLst>
              <a:ext uri="{FF2B5EF4-FFF2-40B4-BE49-F238E27FC236}">
                <a16:creationId xmlns:a16="http://schemas.microsoft.com/office/drawing/2014/main" id="{59479CB3-A0E8-D8D5-45F4-B55EFCD68F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8" name="Google Shape;948;g2e945761aac_0_454:notes">
            <a:extLst>
              <a:ext uri="{FF2B5EF4-FFF2-40B4-BE49-F238E27FC236}">
                <a16:creationId xmlns:a16="http://schemas.microsoft.com/office/drawing/2014/main" id="{93F9AC08-ADE1-2E52-C8D9-E6CB2DB8FA2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7580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DD3E6E49-0EA1-75E2-2EF0-07BA9C61A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e945761aac_0_454:notes">
            <a:extLst>
              <a:ext uri="{FF2B5EF4-FFF2-40B4-BE49-F238E27FC236}">
                <a16:creationId xmlns:a16="http://schemas.microsoft.com/office/drawing/2014/main" id="{9EF0C820-D431-DE49-0A87-F44736FEB9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7" name="Google Shape;947;g2e945761aac_0_454:notes">
            <a:extLst>
              <a:ext uri="{FF2B5EF4-FFF2-40B4-BE49-F238E27FC236}">
                <a16:creationId xmlns:a16="http://schemas.microsoft.com/office/drawing/2014/main" id="{739D8E69-9FA6-E5F4-4C42-F9B060B2A0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8" name="Google Shape;948;g2e945761aac_0_454:notes">
            <a:extLst>
              <a:ext uri="{FF2B5EF4-FFF2-40B4-BE49-F238E27FC236}">
                <a16:creationId xmlns:a16="http://schemas.microsoft.com/office/drawing/2014/main" id="{ECA8B987-0DCA-B2AE-CB78-EFC49144D54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5871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57ABC3BE-3794-6806-C96E-AEAC625CB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abe5de96e_0_0:notes">
            <a:extLst>
              <a:ext uri="{FF2B5EF4-FFF2-40B4-BE49-F238E27FC236}">
                <a16:creationId xmlns:a16="http://schemas.microsoft.com/office/drawing/2014/main" id="{A184A427-7DAE-E40F-346D-34EC67EB5C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g2babe5de96e_0_0:notes">
            <a:extLst>
              <a:ext uri="{FF2B5EF4-FFF2-40B4-BE49-F238E27FC236}">
                <a16:creationId xmlns:a16="http://schemas.microsoft.com/office/drawing/2014/main" id="{90586959-DB1B-0CFB-49A2-511B8E4D17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6044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E1B20F95-F1E2-E65A-86B9-D7A31A7FF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e945761aac_0_454:notes">
            <a:extLst>
              <a:ext uri="{FF2B5EF4-FFF2-40B4-BE49-F238E27FC236}">
                <a16:creationId xmlns:a16="http://schemas.microsoft.com/office/drawing/2014/main" id="{0B534F97-C09B-99D2-3F67-2B6E207B20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7" name="Google Shape;947;g2e945761aac_0_454:notes">
            <a:extLst>
              <a:ext uri="{FF2B5EF4-FFF2-40B4-BE49-F238E27FC236}">
                <a16:creationId xmlns:a16="http://schemas.microsoft.com/office/drawing/2014/main" id="{FBD9A626-9310-9E31-E18E-042BCF433F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8" name="Google Shape;948;g2e945761aac_0_454:notes">
            <a:extLst>
              <a:ext uri="{FF2B5EF4-FFF2-40B4-BE49-F238E27FC236}">
                <a16:creationId xmlns:a16="http://schemas.microsoft.com/office/drawing/2014/main" id="{5068642F-D83F-8AD8-B472-7537009515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4627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5C23B757-09D9-9F45-DDD8-90D5E18DB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e945761aac_0_454:notes">
            <a:extLst>
              <a:ext uri="{FF2B5EF4-FFF2-40B4-BE49-F238E27FC236}">
                <a16:creationId xmlns:a16="http://schemas.microsoft.com/office/drawing/2014/main" id="{B4595039-E647-1392-DEBC-A8347046C4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7" name="Google Shape;947;g2e945761aac_0_454:notes">
            <a:extLst>
              <a:ext uri="{FF2B5EF4-FFF2-40B4-BE49-F238E27FC236}">
                <a16:creationId xmlns:a16="http://schemas.microsoft.com/office/drawing/2014/main" id="{90D3A414-88FA-E8E4-8742-55CA9386F2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8" name="Google Shape;948;g2e945761aac_0_454:notes">
            <a:extLst>
              <a:ext uri="{FF2B5EF4-FFF2-40B4-BE49-F238E27FC236}">
                <a16:creationId xmlns:a16="http://schemas.microsoft.com/office/drawing/2014/main" id="{EB2F51A3-6E61-2EE0-F915-1AEF4B70004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1148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4D2BD9CE-8627-5883-6F18-D7F8FD07C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e945761aac_0_454:notes">
            <a:extLst>
              <a:ext uri="{FF2B5EF4-FFF2-40B4-BE49-F238E27FC236}">
                <a16:creationId xmlns:a16="http://schemas.microsoft.com/office/drawing/2014/main" id="{A04EBAEF-96B1-F705-0AB1-0EC707017E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7" name="Google Shape;947;g2e945761aac_0_454:notes">
            <a:extLst>
              <a:ext uri="{FF2B5EF4-FFF2-40B4-BE49-F238E27FC236}">
                <a16:creationId xmlns:a16="http://schemas.microsoft.com/office/drawing/2014/main" id="{7B265BBB-1640-FA2C-E47A-5A5C0A5C93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8" name="Google Shape;948;g2e945761aac_0_454:notes">
            <a:extLst>
              <a:ext uri="{FF2B5EF4-FFF2-40B4-BE49-F238E27FC236}">
                <a16:creationId xmlns:a16="http://schemas.microsoft.com/office/drawing/2014/main" id="{121911CD-F95E-86FF-C5AD-7B17F824BF5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8908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E9177D7C-E737-7A2B-BFF0-1DEEEC2A8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e945761aac_0_454:notes">
            <a:extLst>
              <a:ext uri="{FF2B5EF4-FFF2-40B4-BE49-F238E27FC236}">
                <a16:creationId xmlns:a16="http://schemas.microsoft.com/office/drawing/2014/main" id="{D8D372FF-1329-9C93-03BB-A21CC6D9C9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7" name="Google Shape;947;g2e945761aac_0_454:notes">
            <a:extLst>
              <a:ext uri="{FF2B5EF4-FFF2-40B4-BE49-F238E27FC236}">
                <a16:creationId xmlns:a16="http://schemas.microsoft.com/office/drawing/2014/main" id="{2F57F775-899E-778E-BB61-760C4D4A3A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8" name="Google Shape;948;g2e945761aac_0_454:notes">
            <a:extLst>
              <a:ext uri="{FF2B5EF4-FFF2-40B4-BE49-F238E27FC236}">
                <a16:creationId xmlns:a16="http://schemas.microsoft.com/office/drawing/2014/main" id="{CCD3FE73-E5EC-45D5-25BA-2D32954A08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927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606E97E2-428D-4C1D-8202-D8F212CB5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e945761aac_0_454:notes">
            <a:extLst>
              <a:ext uri="{FF2B5EF4-FFF2-40B4-BE49-F238E27FC236}">
                <a16:creationId xmlns:a16="http://schemas.microsoft.com/office/drawing/2014/main" id="{7F2DF4A1-AEE2-146C-0C7A-3EC72BCA47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7" name="Google Shape;947;g2e945761aac_0_454:notes">
            <a:extLst>
              <a:ext uri="{FF2B5EF4-FFF2-40B4-BE49-F238E27FC236}">
                <a16:creationId xmlns:a16="http://schemas.microsoft.com/office/drawing/2014/main" id="{E3E3E962-C280-3944-442D-E5B22A9CE0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8" name="Google Shape;948;g2e945761aac_0_454:notes">
            <a:extLst>
              <a:ext uri="{FF2B5EF4-FFF2-40B4-BE49-F238E27FC236}">
                <a16:creationId xmlns:a16="http://schemas.microsoft.com/office/drawing/2014/main" id="{64E1C42A-00E1-DF5B-8DCE-69463695DC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7666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>
          <a:extLst>
            <a:ext uri="{FF2B5EF4-FFF2-40B4-BE49-F238E27FC236}">
              <a16:creationId xmlns:a16="http://schemas.microsoft.com/office/drawing/2014/main" id="{22D10897-A10B-B60E-A01E-DFA1B3D0A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2e945761aac_0_277:notes">
            <a:extLst>
              <a:ext uri="{FF2B5EF4-FFF2-40B4-BE49-F238E27FC236}">
                <a16:creationId xmlns:a16="http://schemas.microsoft.com/office/drawing/2014/main" id="{7BC3DB24-2590-4B31-64EF-2CACDD2B6A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5" name="Google Shape;855;g2e945761aac_0_277:notes">
            <a:extLst>
              <a:ext uri="{FF2B5EF4-FFF2-40B4-BE49-F238E27FC236}">
                <a16:creationId xmlns:a16="http://schemas.microsoft.com/office/drawing/2014/main" id="{7EDF9E1F-44B9-4DC2-17C2-B17CCE26B6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6" name="Google Shape;856;g2e945761aac_0_277:notes">
            <a:extLst>
              <a:ext uri="{FF2B5EF4-FFF2-40B4-BE49-F238E27FC236}">
                <a16:creationId xmlns:a16="http://schemas.microsoft.com/office/drawing/2014/main" id="{FD921D3D-78EA-205F-E25B-1FE9F169BC2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6415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>
          <a:extLst>
            <a:ext uri="{FF2B5EF4-FFF2-40B4-BE49-F238E27FC236}">
              <a16:creationId xmlns:a16="http://schemas.microsoft.com/office/drawing/2014/main" id="{866AEA8D-95BE-6A4D-CF10-324DB2CC2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2e945761aac_0_277:notes">
            <a:extLst>
              <a:ext uri="{FF2B5EF4-FFF2-40B4-BE49-F238E27FC236}">
                <a16:creationId xmlns:a16="http://schemas.microsoft.com/office/drawing/2014/main" id="{168AFE7C-69A8-9E1D-2908-800C07FD39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5" name="Google Shape;855;g2e945761aac_0_277:notes">
            <a:extLst>
              <a:ext uri="{FF2B5EF4-FFF2-40B4-BE49-F238E27FC236}">
                <a16:creationId xmlns:a16="http://schemas.microsoft.com/office/drawing/2014/main" id="{1F1AD13D-8418-435D-4F93-94BF799359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6" name="Google Shape;856;g2e945761aac_0_277:notes">
            <a:extLst>
              <a:ext uri="{FF2B5EF4-FFF2-40B4-BE49-F238E27FC236}">
                <a16:creationId xmlns:a16="http://schemas.microsoft.com/office/drawing/2014/main" id="{2C43A148-9947-E307-88D7-25CADCCF3F6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263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>
          <a:extLst>
            <a:ext uri="{FF2B5EF4-FFF2-40B4-BE49-F238E27FC236}">
              <a16:creationId xmlns:a16="http://schemas.microsoft.com/office/drawing/2014/main" id="{F8F97E6D-A0C9-448A-D5C0-CBA457B23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2e945761aac_0_277:notes">
            <a:extLst>
              <a:ext uri="{FF2B5EF4-FFF2-40B4-BE49-F238E27FC236}">
                <a16:creationId xmlns:a16="http://schemas.microsoft.com/office/drawing/2014/main" id="{B67BAB0B-1BCB-2A24-57C2-81CA59A366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5" name="Google Shape;855;g2e945761aac_0_277:notes">
            <a:extLst>
              <a:ext uri="{FF2B5EF4-FFF2-40B4-BE49-F238E27FC236}">
                <a16:creationId xmlns:a16="http://schemas.microsoft.com/office/drawing/2014/main" id="{C81C5210-DCAD-04C4-97B1-1C8F24933E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6" name="Google Shape;856;g2e945761aac_0_277:notes">
            <a:extLst>
              <a:ext uri="{FF2B5EF4-FFF2-40B4-BE49-F238E27FC236}">
                <a16:creationId xmlns:a16="http://schemas.microsoft.com/office/drawing/2014/main" id="{44525D02-440F-5B84-C05C-24F5B3D9EA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022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60D7903B-8C00-6809-3A5E-7693DA3C6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e945761aac_0_454:notes">
            <a:extLst>
              <a:ext uri="{FF2B5EF4-FFF2-40B4-BE49-F238E27FC236}">
                <a16:creationId xmlns:a16="http://schemas.microsoft.com/office/drawing/2014/main" id="{7D207B4B-912A-46F5-C0AA-5140F8DAC7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7" name="Google Shape;947;g2e945761aac_0_454:notes">
            <a:extLst>
              <a:ext uri="{FF2B5EF4-FFF2-40B4-BE49-F238E27FC236}">
                <a16:creationId xmlns:a16="http://schemas.microsoft.com/office/drawing/2014/main" id="{3F449289-D322-4AF0-C5D2-0B1C956AD0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8" name="Google Shape;948;g2e945761aac_0_454:notes">
            <a:extLst>
              <a:ext uri="{FF2B5EF4-FFF2-40B4-BE49-F238E27FC236}">
                <a16:creationId xmlns:a16="http://schemas.microsoft.com/office/drawing/2014/main" id="{848DAE89-870A-E27D-CBB1-10075ACDDF0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l-G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641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96250621-194A-4B57-0AB0-7A03E7D22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e945761aac_0_454:notes">
            <a:extLst>
              <a:ext uri="{FF2B5EF4-FFF2-40B4-BE49-F238E27FC236}">
                <a16:creationId xmlns:a16="http://schemas.microsoft.com/office/drawing/2014/main" id="{14D0404C-2808-BA56-AD56-453FBCD0D7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7" name="Google Shape;947;g2e945761aac_0_454:notes">
            <a:extLst>
              <a:ext uri="{FF2B5EF4-FFF2-40B4-BE49-F238E27FC236}">
                <a16:creationId xmlns:a16="http://schemas.microsoft.com/office/drawing/2014/main" id="{BCC1A7C3-C83A-7A5F-B082-B032D53AF0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8" name="Google Shape;948;g2e945761aac_0_454:notes">
            <a:extLst>
              <a:ext uri="{FF2B5EF4-FFF2-40B4-BE49-F238E27FC236}">
                <a16:creationId xmlns:a16="http://schemas.microsoft.com/office/drawing/2014/main" id="{0C322DED-5367-94A7-022B-30D5544649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l-G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2142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2e945761aac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5" name="Google Shape;855;g2e945761aac_0_2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6" name="Google Shape;856;g2e945761aac_0_2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>
          <a:extLst>
            <a:ext uri="{FF2B5EF4-FFF2-40B4-BE49-F238E27FC236}">
              <a16:creationId xmlns:a16="http://schemas.microsoft.com/office/drawing/2014/main" id="{DB763E47-EA20-8459-E752-659C52010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e945761aac_0_454:notes">
            <a:extLst>
              <a:ext uri="{FF2B5EF4-FFF2-40B4-BE49-F238E27FC236}">
                <a16:creationId xmlns:a16="http://schemas.microsoft.com/office/drawing/2014/main" id="{7BF6B8E4-ECC2-F1AF-76D3-12AFA337EB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7" name="Google Shape;947;g2e945761aac_0_454:notes">
            <a:extLst>
              <a:ext uri="{FF2B5EF4-FFF2-40B4-BE49-F238E27FC236}">
                <a16:creationId xmlns:a16="http://schemas.microsoft.com/office/drawing/2014/main" id="{1D063447-6896-66DA-B6CD-36D8ABC138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8" name="Google Shape;948;g2e945761aac_0_454:notes">
            <a:extLst>
              <a:ext uri="{FF2B5EF4-FFF2-40B4-BE49-F238E27FC236}">
                <a16:creationId xmlns:a16="http://schemas.microsoft.com/office/drawing/2014/main" id="{B46CF9EE-6E5B-E894-275A-DE36F4BC011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l-G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8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/>
          <p:nvPr/>
        </p:nvSpPr>
        <p:spPr>
          <a:xfrm>
            <a:off x="2382" y="1956478"/>
            <a:ext cx="5143500" cy="3187200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1"/>
          <p:cNvSpPr txBox="1">
            <a:spLocks noGrp="1"/>
          </p:cNvSpPr>
          <p:nvPr>
            <p:ph type="title"/>
          </p:nvPr>
        </p:nvSpPr>
        <p:spPr>
          <a:xfrm>
            <a:off x="245700" y="299700"/>
            <a:ext cx="85077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950" b="1" i="0" u="none" strike="noStrike" cap="none">
                <a:solidFill>
                  <a:srgbClr val="0134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ldNum" idx="12"/>
          </p:nvPr>
        </p:nvSpPr>
        <p:spPr>
          <a:xfrm>
            <a:off x="8472458" y="4782811"/>
            <a:ext cx="391500" cy="19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607423" y="4782811"/>
            <a:ext cx="7736477" cy="19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0354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Orange">
  <p:cSld name="Section Header Orange">
    <p:bg>
      <p:bgPr>
        <a:solidFill>
          <a:srgbClr val="D04A02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02"/>
          <p:cNvSpPr txBox="1">
            <a:spLocks noGrp="1"/>
          </p:cNvSpPr>
          <p:nvPr>
            <p:ph type="title"/>
          </p:nvPr>
        </p:nvSpPr>
        <p:spPr>
          <a:xfrm>
            <a:off x="3713562" y="1577583"/>
            <a:ext cx="3702494" cy="192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0"/>
              <a:buFont typeface="Arial"/>
              <a:buNone/>
              <a:defRPr sz="2438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02"/>
          <p:cNvSpPr txBox="1">
            <a:spLocks noGrp="1"/>
          </p:cNvSpPr>
          <p:nvPr>
            <p:ph type="subTitle" idx="1"/>
          </p:nvPr>
        </p:nvSpPr>
        <p:spPr>
          <a:xfrm>
            <a:off x="332185" y="0"/>
            <a:ext cx="325874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814"/>
              <a:buNone/>
              <a:defRPr sz="39611" b="0">
                <a:solidFill>
                  <a:schemeClr val="lt1"/>
                </a:solidFill>
              </a:defRPr>
            </a:lvl1pPr>
            <a:lvl2pPr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814"/>
              <a:buNone/>
              <a:defRPr sz="39611">
                <a:solidFill>
                  <a:schemeClr val="lt1"/>
                </a:solidFill>
              </a:defRPr>
            </a:lvl2pPr>
            <a:lvl3pPr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814"/>
              <a:buNone/>
              <a:defRPr sz="39611">
                <a:solidFill>
                  <a:schemeClr val="lt1"/>
                </a:solidFill>
              </a:defRPr>
            </a:lvl3pPr>
            <a:lvl4pPr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814"/>
              <a:buNone/>
              <a:defRPr sz="39611">
                <a:solidFill>
                  <a:schemeClr val="lt1"/>
                </a:solidFill>
              </a:defRPr>
            </a:lvl4pPr>
            <a:lvl5pPr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814"/>
              <a:buNone/>
              <a:defRPr sz="39611">
                <a:solidFill>
                  <a:schemeClr val="lt1"/>
                </a:solidFill>
              </a:defRPr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814"/>
              <a:buNone/>
              <a:defRPr sz="39611">
                <a:solidFill>
                  <a:schemeClr val="lt1"/>
                </a:solidFill>
              </a:defRPr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814"/>
              <a:buNone/>
              <a:defRPr sz="39611">
                <a:solidFill>
                  <a:schemeClr val="lt1"/>
                </a:solidFill>
              </a:defRPr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814"/>
              <a:buNone/>
              <a:defRPr sz="39611">
                <a:solidFill>
                  <a:schemeClr val="lt1"/>
                </a:solidFill>
              </a:defRPr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814"/>
              <a:buNone/>
              <a:defRPr sz="3961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2563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preserve="1">
  <p:cSld name="2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/>
          <p:nvPr/>
        </p:nvSpPr>
        <p:spPr>
          <a:xfrm>
            <a:off x="2382" y="1956478"/>
            <a:ext cx="5143500" cy="3187200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4204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ose 1 1 1" preserve="1">
  <p:cSld name="Section Header Rose 1 1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746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Dark" preserve="1">
  <p:cSld name="Thank You Dark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0" y="3705640"/>
            <a:ext cx="9144000" cy="1437900"/>
          </a:xfrm>
          <a:prstGeom prst="rect">
            <a:avLst/>
          </a:prstGeom>
          <a:solidFill>
            <a:srgbClr val="24285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332186" y="321469"/>
            <a:ext cx="4105500" cy="18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10"/>
          <p:cNvSpPr/>
          <p:nvPr/>
        </p:nvSpPr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332184" y="3944700"/>
            <a:ext cx="84795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0"/>
          <p:cNvSpPr/>
          <p:nvPr/>
        </p:nvSpPr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0"/>
          <p:cNvSpPr txBox="1"/>
          <p:nvPr/>
        </p:nvSpPr>
        <p:spPr>
          <a:xfrm>
            <a:off x="332185" y="3300411"/>
            <a:ext cx="4105500" cy="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l-GR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pwc.com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712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819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ose 1 1 1">
  <p:cSld name="Section Header Orange_1_3_1_1_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46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1405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1458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603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8995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079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14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669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1008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022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Dark">
  <p:cSld name="Thank You Dark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0" y="3705640"/>
            <a:ext cx="9144000" cy="1437900"/>
          </a:xfrm>
          <a:prstGeom prst="rect">
            <a:avLst/>
          </a:prstGeom>
          <a:solidFill>
            <a:srgbClr val="24285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332186" y="321469"/>
            <a:ext cx="4105500" cy="18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10"/>
          <p:cNvSpPr/>
          <p:nvPr/>
        </p:nvSpPr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332184" y="3944700"/>
            <a:ext cx="84795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0"/>
          <p:cNvSpPr/>
          <p:nvPr/>
        </p:nvSpPr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0"/>
          <p:cNvSpPr txBox="1"/>
          <p:nvPr/>
        </p:nvSpPr>
        <p:spPr>
          <a:xfrm>
            <a:off x="332185" y="3300411"/>
            <a:ext cx="4105500" cy="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l-GR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pwc.com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 preserve="1">
  <p:cSld name="14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1"/>
          <p:cNvSpPr txBox="1">
            <a:spLocks noGrp="1"/>
          </p:cNvSpPr>
          <p:nvPr>
            <p:ph type="title"/>
          </p:nvPr>
        </p:nvSpPr>
        <p:spPr>
          <a:xfrm>
            <a:off x="245700" y="299700"/>
            <a:ext cx="85077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950" b="1" i="0" u="none" strike="noStrike" cap="none">
                <a:solidFill>
                  <a:srgbClr val="0134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ldNum" idx="12"/>
          </p:nvPr>
        </p:nvSpPr>
        <p:spPr>
          <a:xfrm>
            <a:off x="8472458" y="4782811"/>
            <a:ext cx="391500" cy="19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607423" y="4782811"/>
            <a:ext cx="7736477" cy="19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" name="Google Shape;18;p31" descr="ΙΚΑΡΙΟΛΟΓΟΣ: Υπόμνημα του Δήμου Ικαρίας στο Υπουργείο Υγείας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208" y="4703484"/>
            <a:ext cx="348866" cy="350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342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preserve="1">
  <p:cSld name="2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/>
          <p:nvPr/>
        </p:nvSpPr>
        <p:spPr>
          <a:xfrm>
            <a:off x="2382" y="1956478"/>
            <a:ext cx="5143500" cy="3187200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5839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ose 1 1 1" preserve="1">
  <p:cSld name="Section Header Rose 1 1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320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Dark" preserve="1">
  <p:cSld name="Thank You Dark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0" y="3705640"/>
            <a:ext cx="9144000" cy="1437900"/>
          </a:xfrm>
          <a:prstGeom prst="rect">
            <a:avLst/>
          </a:prstGeom>
          <a:solidFill>
            <a:srgbClr val="24285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332186" y="321469"/>
            <a:ext cx="4105500" cy="18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10"/>
          <p:cNvSpPr/>
          <p:nvPr/>
        </p:nvSpPr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332184" y="3944700"/>
            <a:ext cx="84795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0"/>
          <p:cNvSpPr/>
          <p:nvPr/>
        </p:nvSpPr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0"/>
          <p:cNvSpPr txBox="1"/>
          <p:nvPr/>
        </p:nvSpPr>
        <p:spPr>
          <a:xfrm>
            <a:off x="332185" y="3300411"/>
            <a:ext cx="4105500" cy="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l-GR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pwc.com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347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7625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648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2157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487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5508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26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724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870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80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8820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15138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 preserve="1">
  <p:cSld name="14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1"/>
          <p:cNvSpPr txBox="1">
            <a:spLocks noGrp="1"/>
          </p:cNvSpPr>
          <p:nvPr>
            <p:ph type="title"/>
          </p:nvPr>
        </p:nvSpPr>
        <p:spPr>
          <a:xfrm>
            <a:off x="245700" y="299700"/>
            <a:ext cx="85077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950" b="1" i="0" u="none" strike="noStrike" cap="none">
                <a:solidFill>
                  <a:srgbClr val="0134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ldNum" idx="12"/>
          </p:nvPr>
        </p:nvSpPr>
        <p:spPr>
          <a:xfrm>
            <a:off x="8472458" y="4782811"/>
            <a:ext cx="391500" cy="19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607423" y="4782811"/>
            <a:ext cx="7736477" cy="19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" name="Google Shape;18;p31" descr="ΙΚΑΡΙΟΛΟΓΟΣ: Υπόμνημα του Δήμου Ικαρίας στο Υπουργείο Υγείας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208" y="4703484"/>
            <a:ext cx="348866" cy="350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2564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preserve="1">
  <p:cSld name="2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/>
          <p:nvPr/>
        </p:nvSpPr>
        <p:spPr>
          <a:xfrm>
            <a:off x="2382" y="1956478"/>
            <a:ext cx="5143500" cy="3187200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4934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ose 1 1 1" preserve="1">
  <p:cSld name="Section Header Rose 1 1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594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Dark" preserve="1">
  <p:cSld name="Thank You Dark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0" y="3705640"/>
            <a:ext cx="9144000" cy="1437900"/>
          </a:xfrm>
          <a:prstGeom prst="rect">
            <a:avLst/>
          </a:prstGeom>
          <a:solidFill>
            <a:srgbClr val="24285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332186" y="321469"/>
            <a:ext cx="4105500" cy="18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10"/>
          <p:cNvSpPr/>
          <p:nvPr/>
        </p:nvSpPr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332184" y="3944700"/>
            <a:ext cx="84795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0"/>
          <p:cNvSpPr/>
          <p:nvPr/>
        </p:nvSpPr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0"/>
          <p:cNvSpPr txBox="1"/>
          <p:nvPr/>
        </p:nvSpPr>
        <p:spPr>
          <a:xfrm>
            <a:off x="332185" y="3300411"/>
            <a:ext cx="4105500" cy="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l-GR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pwc.com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4586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927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646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19640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26027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60418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20107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7899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16938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04452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93565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679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 preserve="1">
  <p:cSld name="14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1"/>
          <p:cNvSpPr txBox="1">
            <a:spLocks noGrp="1"/>
          </p:cNvSpPr>
          <p:nvPr>
            <p:ph type="title"/>
          </p:nvPr>
        </p:nvSpPr>
        <p:spPr>
          <a:xfrm>
            <a:off x="245700" y="299700"/>
            <a:ext cx="85077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950" b="1" i="0" u="none" strike="noStrike" cap="none">
                <a:solidFill>
                  <a:srgbClr val="0134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ldNum" idx="12"/>
          </p:nvPr>
        </p:nvSpPr>
        <p:spPr>
          <a:xfrm>
            <a:off x="8472458" y="4782811"/>
            <a:ext cx="391500" cy="19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607423" y="4782811"/>
            <a:ext cx="7736477" cy="19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" name="Google Shape;18;p31" descr="ΙΚΑΡΙΟΛΟΓΟΣ: Υπόμνημα του Δήμου Ικαρίας στο Υπουργείο Υγείας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208" y="4703484"/>
            <a:ext cx="348866" cy="350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2400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preserve="1">
  <p:cSld name="2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/>
          <p:nvPr/>
        </p:nvSpPr>
        <p:spPr>
          <a:xfrm>
            <a:off x="2382" y="1956478"/>
            <a:ext cx="5143500" cy="3187200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4249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Rose 1 1 1" preserve="1">
  <p:cSld name="Section Header Rose 1 1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9527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Dark" preserve="1">
  <p:cSld name="Thank You Dark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0" y="3705640"/>
            <a:ext cx="9144000" cy="1437900"/>
          </a:xfrm>
          <a:prstGeom prst="rect">
            <a:avLst/>
          </a:prstGeom>
          <a:solidFill>
            <a:srgbClr val="24285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332186" y="321469"/>
            <a:ext cx="4105500" cy="18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10"/>
          <p:cNvSpPr/>
          <p:nvPr/>
        </p:nvSpPr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332184" y="3944700"/>
            <a:ext cx="84795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0"/>
          <p:cNvSpPr/>
          <p:nvPr/>
        </p:nvSpPr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0"/>
          <p:cNvSpPr txBox="1"/>
          <p:nvPr/>
        </p:nvSpPr>
        <p:spPr>
          <a:xfrm>
            <a:off x="332185" y="3300411"/>
            <a:ext cx="4105500" cy="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l-GR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pwc.com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9337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93503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46935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12732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48675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0885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907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3039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13154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5820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6317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2873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 preserve="1">
  <p:cSld name="14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1"/>
          <p:cNvSpPr txBox="1">
            <a:spLocks noGrp="1"/>
          </p:cNvSpPr>
          <p:nvPr>
            <p:ph type="title"/>
          </p:nvPr>
        </p:nvSpPr>
        <p:spPr>
          <a:xfrm>
            <a:off x="245700" y="299700"/>
            <a:ext cx="85077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1950" b="1" i="0" u="none" strike="noStrike" cap="none">
                <a:solidFill>
                  <a:srgbClr val="01347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ldNum" idx="12"/>
          </p:nvPr>
        </p:nvSpPr>
        <p:spPr>
          <a:xfrm>
            <a:off x="8472458" y="4782811"/>
            <a:ext cx="391500" cy="19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607423" y="4782811"/>
            <a:ext cx="7736477" cy="19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21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oleObject" Target="../embeddings/oleObject5.bin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B7BB4BD-A36D-B1DD-995B-8F49D56348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1106969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95" imgH="396" progId="TCLayout.ActiveDocument.1">
                  <p:embed/>
                </p:oleObj>
              </mc:Choice>
              <mc:Fallback>
                <p:oleObj name="think-cell Slide" r:id="rId18" imgW="395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B7BB4BD-A36D-B1DD-995B-8F49D56348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73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08E09DD-168C-D17C-824F-343668FD1D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30724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95" imgH="396" progId="TCLayout.ActiveDocument.1">
                  <p:embed/>
                </p:oleObj>
              </mc:Choice>
              <mc:Fallback>
                <p:oleObj name="think-cell Slide" r:id="rId18" imgW="395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8E09DD-168C-D17C-824F-343668FD1D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5180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66E386E-BC83-8775-4E87-46735F5E03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9496207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95" imgH="396" progId="TCLayout.ActiveDocument.1">
                  <p:embed/>
                </p:oleObj>
              </mc:Choice>
              <mc:Fallback>
                <p:oleObj name="think-cell Slide" r:id="rId18" imgW="395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66E386E-BC83-8775-4E87-46735F5E03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1864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C4BBA98-3B65-AAA5-4502-014CAC1E42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4846245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95" imgH="396" progId="TCLayout.ActiveDocument.1">
                  <p:embed/>
                </p:oleObj>
              </mc:Choice>
              <mc:Fallback>
                <p:oleObj name="think-cell Slide" r:id="rId18" imgW="395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C4BBA98-3B65-AAA5-4502-014CAC1E42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1442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8F70EF9-500D-ED27-5B60-34D93648CF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8518989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95" imgH="396" progId="TCLayout.ActiveDocument.1">
                  <p:embed/>
                </p:oleObj>
              </mc:Choice>
              <mc:Fallback>
                <p:oleObj name="think-cell Slide" r:id="rId18" imgW="395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F70EF9-500D-ED27-5B60-34D93648CF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490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image" Target="../media/image1.emf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oleObject" Target="../embeddings/oleObject14.bin"/><Relationship Id="rId2" Type="http://schemas.openxmlformats.org/officeDocument/2006/relationships/tags" Target="../tags/tag28.xml"/><Relationship Id="rId16" Type="http://schemas.openxmlformats.org/officeDocument/2006/relationships/notesSlide" Target="../notesSlides/notesSlide9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slideLayout" Target="../slideLayouts/slideLayout5.xml"/><Relationship Id="rId10" Type="http://schemas.openxmlformats.org/officeDocument/2006/relationships/tags" Target="../tags/tag36.xml"/><Relationship Id="rId19" Type="http://schemas.openxmlformats.org/officeDocument/2006/relationships/chart" Target="../charts/chart2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3" Type="http://schemas.openxmlformats.org/officeDocument/2006/relationships/tags" Target="../tags/tag43.xml"/><Relationship Id="rId21" Type="http://schemas.openxmlformats.org/officeDocument/2006/relationships/oleObject" Target="../embeddings/oleObject15.bin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notesSlide" Target="../notesSlides/notesSlide10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chart" Target="../charts/chart3.xml"/><Relationship Id="rId10" Type="http://schemas.openxmlformats.org/officeDocument/2006/relationships/tags" Target="../tags/tag50.xml"/><Relationship Id="rId19" Type="http://schemas.openxmlformats.org/officeDocument/2006/relationships/slideLayout" Target="../slideLayouts/slideLayout5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tags" Target="../tags/tag86.xml"/><Relationship Id="rId39" Type="http://schemas.openxmlformats.org/officeDocument/2006/relationships/tags" Target="../tags/tag99.xml"/><Relationship Id="rId21" Type="http://schemas.openxmlformats.org/officeDocument/2006/relationships/tags" Target="../tags/tag81.xml"/><Relationship Id="rId34" Type="http://schemas.openxmlformats.org/officeDocument/2006/relationships/tags" Target="../tags/tag94.xml"/><Relationship Id="rId42" Type="http://schemas.openxmlformats.org/officeDocument/2006/relationships/tags" Target="../tags/tag102.xml"/><Relationship Id="rId47" Type="http://schemas.openxmlformats.org/officeDocument/2006/relationships/tags" Target="../tags/tag107.xml"/><Relationship Id="rId50" Type="http://schemas.openxmlformats.org/officeDocument/2006/relationships/tags" Target="../tags/tag110.xml"/><Relationship Id="rId55" Type="http://schemas.openxmlformats.org/officeDocument/2006/relationships/chart" Target="../charts/chart4.xml"/><Relationship Id="rId63" Type="http://schemas.openxmlformats.org/officeDocument/2006/relationships/chart" Target="../charts/chart12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9" Type="http://schemas.openxmlformats.org/officeDocument/2006/relationships/tags" Target="../tags/tag89.xml"/><Relationship Id="rId11" Type="http://schemas.openxmlformats.org/officeDocument/2006/relationships/tags" Target="../tags/tag71.xml"/><Relationship Id="rId24" Type="http://schemas.openxmlformats.org/officeDocument/2006/relationships/tags" Target="../tags/tag84.xml"/><Relationship Id="rId32" Type="http://schemas.openxmlformats.org/officeDocument/2006/relationships/tags" Target="../tags/tag92.xml"/><Relationship Id="rId37" Type="http://schemas.openxmlformats.org/officeDocument/2006/relationships/tags" Target="../tags/tag97.xml"/><Relationship Id="rId40" Type="http://schemas.openxmlformats.org/officeDocument/2006/relationships/tags" Target="../tags/tag100.xml"/><Relationship Id="rId45" Type="http://schemas.openxmlformats.org/officeDocument/2006/relationships/tags" Target="../tags/tag105.xml"/><Relationship Id="rId53" Type="http://schemas.openxmlformats.org/officeDocument/2006/relationships/oleObject" Target="../embeddings/oleObject16.bin"/><Relationship Id="rId58" Type="http://schemas.openxmlformats.org/officeDocument/2006/relationships/chart" Target="../charts/chart7.xml"/><Relationship Id="rId5" Type="http://schemas.openxmlformats.org/officeDocument/2006/relationships/tags" Target="../tags/tag65.xml"/><Relationship Id="rId61" Type="http://schemas.openxmlformats.org/officeDocument/2006/relationships/chart" Target="../charts/chart10.xml"/><Relationship Id="rId19" Type="http://schemas.openxmlformats.org/officeDocument/2006/relationships/tags" Target="../tags/tag79.xml"/><Relationship Id="rId14" Type="http://schemas.openxmlformats.org/officeDocument/2006/relationships/tags" Target="../tags/tag74.xml"/><Relationship Id="rId22" Type="http://schemas.openxmlformats.org/officeDocument/2006/relationships/tags" Target="../tags/tag82.xml"/><Relationship Id="rId27" Type="http://schemas.openxmlformats.org/officeDocument/2006/relationships/tags" Target="../tags/tag87.xml"/><Relationship Id="rId30" Type="http://schemas.openxmlformats.org/officeDocument/2006/relationships/tags" Target="../tags/tag90.xml"/><Relationship Id="rId35" Type="http://schemas.openxmlformats.org/officeDocument/2006/relationships/tags" Target="../tags/tag95.xml"/><Relationship Id="rId43" Type="http://schemas.openxmlformats.org/officeDocument/2006/relationships/tags" Target="../tags/tag103.xml"/><Relationship Id="rId48" Type="http://schemas.openxmlformats.org/officeDocument/2006/relationships/tags" Target="../tags/tag108.xml"/><Relationship Id="rId56" Type="http://schemas.openxmlformats.org/officeDocument/2006/relationships/chart" Target="../charts/chart5.xml"/><Relationship Id="rId64" Type="http://schemas.openxmlformats.org/officeDocument/2006/relationships/chart" Target="../charts/chart13.xml"/><Relationship Id="rId8" Type="http://schemas.openxmlformats.org/officeDocument/2006/relationships/tags" Target="../tags/tag68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tags" Target="../tags/tag85.xml"/><Relationship Id="rId33" Type="http://schemas.openxmlformats.org/officeDocument/2006/relationships/tags" Target="../tags/tag93.xml"/><Relationship Id="rId38" Type="http://schemas.openxmlformats.org/officeDocument/2006/relationships/tags" Target="../tags/tag98.xml"/><Relationship Id="rId46" Type="http://schemas.openxmlformats.org/officeDocument/2006/relationships/tags" Target="../tags/tag106.xml"/><Relationship Id="rId59" Type="http://schemas.openxmlformats.org/officeDocument/2006/relationships/chart" Target="../charts/chart8.xml"/><Relationship Id="rId20" Type="http://schemas.openxmlformats.org/officeDocument/2006/relationships/tags" Target="../tags/tag80.xml"/><Relationship Id="rId41" Type="http://schemas.openxmlformats.org/officeDocument/2006/relationships/tags" Target="../tags/tag101.xml"/><Relationship Id="rId54" Type="http://schemas.openxmlformats.org/officeDocument/2006/relationships/image" Target="../media/image1.emf"/><Relationship Id="rId62" Type="http://schemas.openxmlformats.org/officeDocument/2006/relationships/chart" Target="../charts/chart11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5" Type="http://schemas.openxmlformats.org/officeDocument/2006/relationships/tags" Target="../tags/tag75.xml"/><Relationship Id="rId23" Type="http://schemas.openxmlformats.org/officeDocument/2006/relationships/tags" Target="../tags/tag83.xml"/><Relationship Id="rId28" Type="http://schemas.openxmlformats.org/officeDocument/2006/relationships/tags" Target="../tags/tag88.xml"/><Relationship Id="rId36" Type="http://schemas.openxmlformats.org/officeDocument/2006/relationships/tags" Target="../tags/tag96.xml"/><Relationship Id="rId49" Type="http://schemas.openxmlformats.org/officeDocument/2006/relationships/tags" Target="../tags/tag109.xml"/><Relationship Id="rId57" Type="http://schemas.openxmlformats.org/officeDocument/2006/relationships/chart" Target="../charts/chart6.xml"/><Relationship Id="rId10" Type="http://schemas.openxmlformats.org/officeDocument/2006/relationships/tags" Target="../tags/tag70.xml"/><Relationship Id="rId31" Type="http://schemas.openxmlformats.org/officeDocument/2006/relationships/tags" Target="../tags/tag91.xml"/><Relationship Id="rId44" Type="http://schemas.openxmlformats.org/officeDocument/2006/relationships/tags" Target="../tags/tag104.xml"/><Relationship Id="rId52" Type="http://schemas.openxmlformats.org/officeDocument/2006/relationships/notesSlide" Target="../notesSlides/notesSlide12.xml"/><Relationship Id="rId60" Type="http://schemas.openxmlformats.org/officeDocument/2006/relationships/chart" Target="../charts/chart9.xml"/><Relationship Id="rId4" Type="http://schemas.openxmlformats.org/officeDocument/2006/relationships/tags" Target="../tags/tag64.xml"/><Relationship Id="rId9" Type="http://schemas.openxmlformats.org/officeDocument/2006/relationships/tags" Target="../tags/tag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1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tags" Target="../tags/tag137.xml"/><Relationship Id="rId21" Type="http://schemas.openxmlformats.org/officeDocument/2006/relationships/tags" Target="../tags/tag132.xml"/><Relationship Id="rId34" Type="http://schemas.openxmlformats.org/officeDocument/2006/relationships/notesSlide" Target="../notesSlides/notesSlide13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33" Type="http://schemas.openxmlformats.org/officeDocument/2006/relationships/slideLayout" Target="../slideLayouts/slideLayout5.xml"/><Relationship Id="rId38" Type="http://schemas.openxmlformats.org/officeDocument/2006/relationships/chart" Target="../charts/chart15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29" Type="http://schemas.openxmlformats.org/officeDocument/2006/relationships/tags" Target="../tags/tag140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32" Type="http://schemas.openxmlformats.org/officeDocument/2006/relationships/tags" Target="../tags/tag143.xml"/><Relationship Id="rId37" Type="http://schemas.openxmlformats.org/officeDocument/2006/relationships/chart" Target="../charts/chart14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tags" Target="../tags/tag139.xml"/><Relationship Id="rId36" Type="http://schemas.openxmlformats.org/officeDocument/2006/relationships/image" Target="../media/image1.emf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31" Type="http://schemas.openxmlformats.org/officeDocument/2006/relationships/tags" Target="../tags/tag142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tags" Target="../tags/tag138.xml"/><Relationship Id="rId30" Type="http://schemas.openxmlformats.org/officeDocument/2006/relationships/tags" Target="../tags/tag141.xml"/><Relationship Id="rId35" Type="http://schemas.openxmlformats.org/officeDocument/2006/relationships/oleObject" Target="../embeddings/oleObject18.bin"/><Relationship Id="rId8" Type="http://schemas.openxmlformats.org/officeDocument/2006/relationships/tags" Target="../tags/tag119.xml"/><Relationship Id="rId3" Type="http://schemas.openxmlformats.org/officeDocument/2006/relationships/tags" Target="../tags/tag1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tags" Target="../tags/tag169.xml"/><Relationship Id="rId3" Type="http://schemas.openxmlformats.org/officeDocument/2006/relationships/tags" Target="../tags/tag146.xml"/><Relationship Id="rId21" Type="http://schemas.openxmlformats.org/officeDocument/2006/relationships/tags" Target="../tags/tag164.xml"/><Relationship Id="rId34" Type="http://schemas.openxmlformats.org/officeDocument/2006/relationships/image" Target="../media/image1.emf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33" Type="http://schemas.openxmlformats.org/officeDocument/2006/relationships/oleObject" Target="../embeddings/oleObject19.bin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tags" Target="../tags/tag172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32" Type="http://schemas.openxmlformats.org/officeDocument/2006/relationships/notesSlide" Target="../notesSlides/notesSlide14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36" Type="http://schemas.openxmlformats.org/officeDocument/2006/relationships/chart" Target="../charts/chart17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31" Type="http://schemas.openxmlformats.org/officeDocument/2006/relationships/slideLayout" Target="../slideLayouts/slideLayout5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tags" Target="../tags/tag173.xml"/><Relationship Id="rId35" Type="http://schemas.openxmlformats.org/officeDocument/2006/relationships/chart" Target="../charts/chart16.xml"/><Relationship Id="rId8" Type="http://schemas.openxmlformats.org/officeDocument/2006/relationships/tags" Target="../tags/tag1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74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oleObject" Target="../embeddings/oleObject9.bin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15" Type="http://schemas.openxmlformats.org/officeDocument/2006/relationships/chart" Target="../charts/chart1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136d0d7768_0_919"/>
          <p:cNvSpPr/>
          <p:nvPr/>
        </p:nvSpPr>
        <p:spPr>
          <a:xfrm>
            <a:off x="-6410" y="-1"/>
            <a:ext cx="9156819" cy="5143500"/>
          </a:xfrm>
          <a:prstGeom prst="rect">
            <a:avLst/>
          </a:prstGeom>
          <a:solidFill>
            <a:srgbClr val="013476"/>
          </a:solidFill>
          <a:ln w="254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endParaRPr sz="1050" dirty="0">
              <a:solidFill>
                <a:schemeClr val="lt1"/>
              </a:solidFill>
            </a:endParaRPr>
          </a:p>
        </p:txBody>
      </p:sp>
      <p:sp>
        <p:nvSpPr>
          <p:cNvPr id="49" name="Google Shape;49;g1136d0d7768_0_9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7740" y="569950"/>
            <a:ext cx="3556350" cy="2268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013476"/>
          </a:solidFill>
          <a:ln>
            <a:noFill/>
          </a:ln>
        </p:spPr>
        <p:txBody>
          <a:bodyPr spcFirstLastPara="1" wrap="square" lIns="83381" tIns="11888" rIns="83381" bIns="11888" anchor="ctr" anchorCtr="0">
            <a:noAutofit/>
          </a:bodyPr>
          <a:lstStyle/>
          <a:p>
            <a:pPr>
              <a:buClr>
                <a:srgbClr val="FFFFFF"/>
              </a:buClr>
              <a:buSzPts val="2000"/>
            </a:pPr>
            <a:r>
              <a:rPr lang="el-GR" sz="1500" b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ΕΛΛΗΝΙΚΗ ΔΗΜΟΚΡΑΤΙΑ</a:t>
            </a:r>
            <a:endParaRPr sz="1050">
              <a:latin typeface="+mj-lt"/>
            </a:endParaRPr>
          </a:p>
        </p:txBody>
      </p:sp>
      <p:sp>
        <p:nvSpPr>
          <p:cNvPr id="50" name="Google Shape;50;g1136d0d7768_0_919"/>
          <p:cNvSpPr/>
          <p:nvPr/>
        </p:nvSpPr>
        <p:spPr>
          <a:xfrm>
            <a:off x="1137740" y="830458"/>
            <a:ext cx="3556350" cy="2268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013476"/>
          </a:solidFill>
          <a:ln>
            <a:noFill/>
          </a:ln>
        </p:spPr>
        <p:txBody>
          <a:bodyPr spcFirstLastPara="1" wrap="square" lIns="83381" tIns="11888" rIns="83381" bIns="11888" anchor="ctr" anchorCtr="0">
            <a:noAutofit/>
          </a:bodyPr>
          <a:lstStyle/>
          <a:p>
            <a:pPr>
              <a:buClr>
                <a:srgbClr val="FFFFFF"/>
              </a:buClr>
              <a:buSzPts val="2000"/>
            </a:pPr>
            <a:r>
              <a:rPr lang="el-GR" sz="150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Υπουργείο Υγείας</a:t>
            </a:r>
            <a:endParaRPr sz="1050">
              <a:latin typeface="+mj-lt"/>
            </a:endParaRPr>
          </a:p>
        </p:txBody>
      </p:sp>
      <p:pic>
        <p:nvPicPr>
          <p:cNvPr id="51" name="Google Shape;51;g1136d0d7768_0_919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0000"/>
          <a:stretch/>
        </p:blipFill>
        <p:spPr>
          <a:xfrm>
            <a:off x="6400800" y="-1"/>
            <a:ext cx="27432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g1136d0d7768_0_919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029" t="5223" r="87558" b="75701"/>
          <a:stretch/>
        </p:blipFill>
        <p:spPr>
          <a:xfrm>
            <a:off x="185738" y="318094"/>
            <a:ext cx="952001" cy="98118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1136d0d7768_0_919"/>
          <p:cNvSpPr txBox="1"/>
          <p:nvPr/>
        </p:nvSpPr>
        <p:spPr>
          <a:xfrm>
            <a:off x="1137739" y="2072735"/>
            <a:ext cx="4927781" cy="19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3600"/>
            </a:pPr>
            <a:r>
              <a:rPr lang="el-GR" sz="244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Πρωτοβουλίες και προγράμματα βελτίωσης της εφημέρευσης των νοσοκομείων </a:t>
            </a:r>
            <a:endParaRPr sz="2440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g1136d0d7768_0_919"/>
          <p:cNvSpPr txBox="1"/>
          <p:nvPr/>
        </p:nvSpPr>
        <p:spPr>
          <a:xfrm>
            <a:off x="1137739" y="3858767"/>
            <a:ext cx="6585300" cy="45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rgbClr val="FFFFFF"/>
              </a:buClr>
              <a:buSzPts val="2200"/>
            </a:pPr>
            <a:r>
              <a:rPr lang="el-GR" sz="165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Ιούλιος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6AD69C-8788-BCAC-4547-7322AD83A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1518333-B8BA-F46A-01B7-F44EA7FC4A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684720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4840AED-AF80-3DCD-CADF-49F530BC63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30E0A0B-1E50-6801-A0E3-0812C3CB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l-GR" dirty="0"/>
              <a:t>Αναβάθμιση ιατροτεχνολογικού εξοπλισμού των ΤΕΠ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26281-E51A-DBA9-85DD-416EDB2D3B9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l-GR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31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>
          <a:extLst>
            <a:ext uri="{FF2B5EF4-FFF2-40B4-BE49-F238E27FC236}">
              <a16:creationId xmlns:a16="http://schemas.microsoft.com/office/drawing/2014/main" id="{380938E6-BF6F-275A-4F9D-E042AE6CF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hink-cell data - do not delete" hidden="1">
            <a:extLst>
              <a:ext uri="{FF2B5EF4-FFF2-40B4-BE49-F238E27FC236}">
                <a16:creationId xmlns:a16="http://schemas.microsoft.com/office/drawing/2014/main" id="{6FEFD008-60E7-E4F2-C9D6-A3CE588B46C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84A0C15-F5EE-A59F-676C-45278AD868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" name="Google Shape;950;g2e945761aac_0_454">
            <a:extLst>
              <a:ext uri="{FF2B5EF4-FFF2-40B4-BE49-F238E27FC236}">
                <a16:creationId xmlns:a16="http://schemas.microsoft.com/office/drawing/2014/main" id="{31BB7851-E8A0-51B4-2F8E-FE94D29CED06}"/>
              </a:ext>
            </a:extLst>
          </p:cNvPr>
          <p:cNvSpPr/>
          <p:nvPr/>
        </p:nvSpPr>
        <p:spPr>
          <a:xfrm>
            <a:off x="0" y="-2250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1" name="Google Shape;951;g2e945761aac_0_454">
            <a:extLst>
              <a:ext uri="{FF2B5EF4-FFF2-40B4-BE49-F238E27FC236}">
                <a16:creationId xmlns:a16="http://schemas.microsoft.com/office/drawing/2014/main" id="{B00F2D9F-036E-22DF-0EA6-D9F6D3F007BE}"/>
              </a:ext>
            </a:extLst>
          </p:cNvPr>
          <p:cNvSpPr/>
          <p:nvPr/>
        </p:nvSpPr>
        <p:spPr>
          <a:xfrm>
            <a:off x="0" y="2379750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0" name="Google Shape;960;g2e945761aac_0_454">
            <a:extLst>
              <a:ext uri="{FF2B5EF4-FFF2-40B4-BE49-F238E27FC236}">
                <a16:creationId xmlns:a16="http://schemas.microsoft.com/office/drawing/2014/main" id="{87383F2A-5C1E-86DA-C3E5-2746B4D599CC}"/>
              </a:ext>
            </a:extLst>
          </p:cNvPr>
          <p:cNvSpPr txBox="1"/>
          <p:nvPr/>
        </p:nvSpPr>
        <p:spPr>
          <a:xfrm>
            <a:off x="8440286" y="4728006"/>
            <a:ext cx="522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1" name="Google Shape;961;g2e945761aac_0_454">
            <a:extLst>
              <a:ext uri="{FF2B5EF4-FFF2-40B4-BE49-F238E27FC236}">
                <a16:creationId xmlns:a16="http://schemas.microsoft.com/office/drawing/2014/main" id="{7CBAE2C1-EC53-FDC4-12AA-90F08C5B1797}"/>
              </a:ext>
            </a:extLst>
          </p:cNvPr>
          <p:cNvSpPr/>
          <p:nvPr/>
        </p:nvSpPr>
        <p:spPr>
          <a:xfrm>
            <a:off x="439051" y="178006"/>
            <a:ext cx="8554500" cy="5184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l-GR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Αναβάθμιση ιατροτεχνολογικού εξοπλισμού των ΤΕΠ</a:t>
            </a:r>
          </a:p>
        </p:txBody>
      </p:sp>
      <p:sp>
        <p:nvSpPr>
          <p:cNvPr id="4" name="Google Shape;5271;p156">
            <a:extLst>
              <a:ext uri="{FF2B5EF4-FFF2-40B4-BE49-F238E27FC236}">
                <a16:creationId xmlns:a16="http://schemas.microsoft.com/office/drawing/2014/main" id="{CA2A7810-1F11-5B9F-65E7-FC82800D4BAD}"/>
              </a:ext>
            </a:extLst>
          </p:cNvPr>
          <p:cNvSpPr txBox="1"/>
          <p:nvPr/>
        </p:nvSpPr>
        <p:spPr>
          <a:xfrm>
            <a:off x="1112020" y="762622"/>
            <a:ext cx="7740520" cy="39864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" name="Google Shape;5288;p156">
            <a:extLst>
              <a:ext uri="{FF2B5EF4-FFF2-40B4-BE49-F238E27FC236}">
                <a16:creationId xmlns:a16="http://schemas.microsoft.com/office/drawing/2014/main" id="{78222815-5E2B-264A-64E4-FD76F10608CF}"/>
              </a:ext>
            </a:extLst>
          </p:cNvPr>
          <p:cNvCxnSpPr>
            <a:cxnSpLocks/>
          </p:cNvCxnSpPr>
          <p:nvPr/>
        </p:nvCxnSpPr>
        <p:spPr>
          <a:xfrm>
            <a:off x="506423" y="1191421"/>
            <a:ext cx="8423999" cy="0"/>
          </a:xfrm>
          <a:prstGeom prst="straightConnector1">
            <a:avLst/>
          </a:prstGeom>
          <a:noFill/>
          <a:ln w="9525" cap="flat" cmpd="sng">
            <a:solidFill>
              <a:srgbClr val="7D7D7D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3" name="Google Shape;5289;p156">
            <a:extLst>
              <a:ext uri="{FF2B5EF4-FFF2-40B4-BE49-F238E27FC236}">
                <a16:creationId xmlns:a16="http://schemas.microsoft.com/office/drawing/2014/main" id="{228DDF5B-0418-AFFD-365A-7FD6ECE923CA}"/>
              </a:ext>
            </a:extLst>
          </p:cNvPr>
          <p:cNvCxnSpPr>
            <a:cxnSpLocks/>
          </p:cNvCxnSpPr>
          <p:nvPr/>
        </p:nvCxnSpPr>
        <p:spPr>
          <a:xfrm>
            <a:off x="506423" y="1643689"/>
            <a:ext cx="8423999" cy="0"/>
          </a:xfrm>
          <a:prstGeom prst="straightConnector1">
            <a:avLst/>
          </a:prstGeom>
          <a:noFill/>
          <a:ln w="9525" cap="flat" cmpd="sng">
            <a:solidFill>
              <a:srgbClr val="7D7D7D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4" name="Google Shape;5290;p156">
            <a:extLst>
              <a:ext uri="{FF2B5EF4-FFF2-40B4-BE49-F238E27FC236}">
                <a16:creationId xmlns:a16="http://schemas.microsoft.com/office/drawing/2014/main" id="{B899D0DD-B464-30D0-D567-A64AFCCB4150}"/>
              </a:ext>
            </a:extLst>
          </p:cNvPr>
          <p:cNvCxnSpPr>
            <a:cxnSpLocks/>
          </p:cNvCxnSpPr>
          <p:nvPr/>
        </p:nvCxnSpPr>
        <p:spPr>
          <a:xfrm>
            <a:off x="506423" y="2087490"/>
            <a:ext cx="8423999" cy="0"/>
          </a:xfrm>
          <a:prstGeom prst="straightConnector1">
            <a:avLst/>
          </a:prstGeom>
          <a:noFill/>
          <a:ln w="9525" cap="flat" cmpd="sng">
            <a:solidFill>
              <a:srgbClr val="7D7D7D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5" name="Google Shape;5291;p156">
            <a:extLst>
              <a:ext uri="{FF2B5EF4-FFF2-40B4-BE49-F238E27FC236}">
                <a16:creationId xmlns:a16="http://schemas.microsoft.com/office/drawing/2014/main" id="{C8463748-A090-63A5-ECED-4A571D0F0586}"/>
              </a:ext>
            </a:extLst>
          </p:cNvPr>
          <p:cNvCxnSpPr>
            <a:cxnSpLocks/>
          </p:cNvCxnSpPr>
          <p:nvPr/>
        </p:nvCxnSpPr>
        <p:spPr>
          <a:xfrm>
            <a:off x="506423" y="2531291"/>
            <a:ext cx="8423999" cy="0"/>
          </a:xfrm>
          <a:prstGeom prst="straightConnector1">
            <a:avLst/>
          </a:prstGeom>
          <a:noFill/>
          <a:ln w="9525" cap="flat" cmpd="sng">
            <a:solidFill>
              <a:srgbClr val="7D7D7D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" name="Google Shape;5276;p156">
            <a:extLst>
              <a:ext uri="{FF2B5EF4-FFF2-40B4-BE49-F238E27FC236}">
                <a16:creationId xmlns:a16="http://schemas.microsoft.com/office/drawing/2014/main" id="{A5D894DD-F6F8-E599-2F8E-F300812328C5}"/>
              </a:ext>
            </a:extLst>
          </p:cNvPr>
          <p:cNvSpPr txBox="1"/>
          <p:nvPr/>
        </p:nvSpPr>
        <p:spPr>
          <a:xfrm>
            <a:off x="1298993" y="809712"/>
            <a:ext cx="7343999" cy="324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ctr" anchorCtr="0"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Πίνακ</a:t>
            </a:r>
            <a:r>
              <a:rPr lang="el-GR" sz="1200" dirty="0">
                <a:solidFill>
                  <a:sysClr val="windowText" lastClr="000000"/>
                </a:solidFill>
              </a:rPr>
              <a:t>ε</a:t>
            </a: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ς Ακτινογραφικού Ψηφιακού Συρόμενου Για  ΤΕΠ </a:t>
            </a:r>
          </a:p>
        </p:txBody>
      </p:sp>
      <p:sp>
        <p:nvSpPr>
          <p:cNvPr id="16" name="Google Shape;5292;p156">
            <a:extLst>
              <a:ext uri="{FF2B5EF4-FFF2-40B4-BE49-F238E27FC236}">
                <a16:creationId xmlns:a16="http://schemas.microsoft.com/office/drawing/2014/main" id="{E2FD6B4B-1467-EC4C-3C00-15E9E890DB0D}"/>
              </a:ext>
            </a:extLst>
          </p:cNvPr>
          <p:cNvSpPr txBox="1"/>
          <p:nvPr/>
        </p:nvSpPr>
        <p:spPr>
          <a:xfrm>
            <a:off x="430220" y="788514"/>
            <a:ext cx="605595" cy="4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500" i="0" u="none" strike="noStrike" kern="0" cap="none" spc="0" normalizeH="0" baseline="0" noProof="0" dirty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</a:rPr>
              <a:t>8</a:t>
            </a:r>
            <a:endParaRPr kumimoji="0" sz="2500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</a:endParaRPr>
          </a:p>
        </p:txBody>
      </p:sp>
      <p:sp>
        <p:nvSpPr>
          <p:cNvPr id="6" name="Google Shape;5277;p156">
            <a:extLst>
              <a:ext uri="{FF2B5EF4-FFF2-40B4-BE49-F238E27FC236}">
                <a16:creationId xmlns:a16="http://schemas.microsoft.com/office/drawing/2014/main" id="{FA15335E-ACC0-FC41-CB84-CEB4B228F090}"/>
              </a:ext>
            </a:extLst>
          </p:cNvPr>
          <p:cNvSpPr txBox="1"/>
          <p:nvPr/>
        </p:nvSpPr>
        <p:spPr>
          <a:xfrm>
            <a:off x="1298993" y="1244707"/>
            <a:ext cx="7343999" cy="324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ctr" anchorCtr="0"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Πίνακες Φορητού Αναπνευστήρα ΤΕΠ / Μονάδων Αναζωογόνησης </a:t>
            </a:r>
          </a:p>
        </p:txBody>
      </p:sp>
      <p:sp>
        <p:nvSpPr>
          <p:cNvPr id="17" name="Google Shape;5293;p156">
            <a:extLst>
              <a:ext uri="{FF2B5EF4-FFF2-40B4-BE49-F238E27FC236}">
                <a16:creationId xmlns:a16="http://schemas.microsoft.com/office/drawing/2014/main" id="{9422F5E8-D284-A929-2C6D-5F4300281460}"/>
              </a:ext>
            </a:extLst>
          </p:cNvPr>
          <p:cNvSpPr txBox="1"/>
          <p:nvPr/>
        </p:nvSpPr>
        <p:spPr>
          <a:xfrm>
            <a:off x="430220" y="1232315"/>
            <a:ext cx="605595" cy="4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500" b="0" i="0" u="none" strike="noStrike" kern="0" cap="none" spc="0" normalizeH="0" baseline="0" noProof="0" dirty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</a:rPr>
              <a:t>66</a:t>
            </a:r>
            <a:endParaRPr kumimoji="0" sz="2500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</a:endParaRPr>
          </a:p>
        </p:txBody>
      </p:sp>
      <p:sp>
        <p:nvSpPr>
          <p:cNvPr id="7" name="Google Shape;5278;p156">
            <a:extLst>
              <a:ext uri="{FF2B5EF4-FFF2-40B4-BE49-F238E27FC236}">
                <a16:creationId xmlns:a16="http://schemas.microsoft.com/office/drawing/2014/main" id="{3B9A336F-4C5D-B149-4242-B242E4110EE3}"/>
              </a:ext>
            </a:extLst>
          </p:cNvPr>
          <p:cNvSpPr txBox="1"/>
          <p:nvPr/>
        </p:nvSpPr>
        <p:spPr>
          <a:xfrm>
            <a:off x="1298993" y="1694645"/>
            <a:ext cx="7343999" cy="324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ctr" anchorCtr="0"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Πίνακες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Emergency </a:t>
            </a:r>
          </a:p>
        </p:txBody>
      </p:sp>
      <p:sp>
        <p:nvSpPr>
          <p:cNvPr id="18" name="Google Shape;5294;p156">
            <a:extLst>
              <a:ext uri="{FF2B5EF4-FFF2-40B4-BE49-F238E27FC236}">
                <a16:creationId xmlns:a16="http://schemas.microsoft.com/office/drawing/2014/main" id="{CFFF5F1E-35ED-978E-7BCF-5C173F1D7CAE}"/>
              </a:ext>
            </a:extLst>
          </p:cNvPr>
          <p:cNvSpPr txBox="1"/>
          <p:nvPr/>
        </p:nvSpPr>
        <p:spPr>
          <a:xfrm>
            <a:off x="430220" y="1676116"/>
            <a:ext cx="605595" cy="4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500" b="0" i="0" u="none" strike="noStrike" kern="0" cap="none" spc="0" normalizeH="0" baseline="0" noProof="0" dirty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</a:rPr>
              <a:t>68</a:t>
            </a:r>
            <a:endParaRPr kumimoji="0" sz="2500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</a:endParaRPr>
          </a:p>
        </p:txBody>
      </p:sp>
      <p:sp>
        <p:nvSpPr>
          <p:cNvPr id="8" name="Google Shape;5279;p156">
            <a:extLst>
              <a:ext uri="{FF2B5EF4-FFF2-40B4-BE49-F238E27FC236}">
                <a16:creationId xmlns:a16="http://schemas.microsoft.com/office/drawing/2014/main" id="{A6C2973D-4050-3C9E-20D6-8CA60948B093}"/>
              </a:ext>
            </a:extLst>
          </p:cNvPr>
          <p:cNvSpPr txBox="1"/>
          <p:nvPr/>
        </p:nvSpPr>
        <p:spPr>
          <a:xfrm>
            <a:off x="1298993" y="2137238"/>
            <a:ext cx="7343999" cy="324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ctr" anchorCtr="0"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Πίνακες Υπέρηχων ΤΕΠ  </a:t>
            </a:r>
          </a:p>
        </p:txBody>
      </p:sp>
      <p:sp>
        <p:nvSpPr>
          <p:cNvPr id="19" name="Google Shape;5295;p156">
            <a:extLst>
              <a:ext uri="{FF2B5EF4-FFF2-40B4-BE49-F238E27FC236}">
                <a16:creationId xmlns:a16="http://schemas.microsoft.com/office/drawing/2014/main" id="{E928217E-87F1-502C-0DD4-146468DEC7CD}"/>
              </a:ext>
            </a:extLst>
          </p:cNvPr>
          <p:cNvSpPr txBox="1"/>
          <p:nvPr/>
        </p:nvSpPr>
        <p:spPr>
          <a:xfrm>
            <a:off x="430220" y="2119917"/>
            <a:ext cx="605595" cy="4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500" b="0" i="0" u="none" strike="noStrike" kern="0" cap="none" spc="0" normalizeH="0" baseline="0" noProof="0" dirty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</a:rPr>
              <a:t>9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</a:endParaRPr>
          </a:p>
        </p:txBody>
      </p:sp>
      <p:sp>
        <p:nvSpPr>
          <p:cNvPr id="9" name="Google Shape;5284;p156">
            <a:extLst>
              <a:ext uri="{FF2B5EF4-FFF2-40B4-BE49-F238E27FC236}">
                <a16:creationId xmlns:a16="http://schemas.microsoft.com/office/drawing/2014/main" id="{9F940524-4D51-E142-635F-EB2C24AEB05A}"/>
              </a:ext>
            </a:extLst>
          </p:cNvPr>
          <p:cNvSpPr txBox="1"/>
          <p:nvPr/>
        </p:nvSpPr>
        <p:spPr>
          <a:xfrm>
            <a:off x="1298993" y="2587500"/>
            <a:ext cx="7343999" cy="324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ctr" anchorCtr="0"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Πίνακες Απολυτής Πλάσματος </a:t>
            </a:r>
          </a:p>
        </p:txBody>
      </p:sp>
      <p:sp>
        <p:nvSpPr>
          <p:cNvPr id="20" name="Google Shape;5296;p156">
            <a:extLst>
              <a:ext uri="{FF2B5EF4-FFF2-40B4-BE49-F238E27FC236}">
                <a16:creationId xmlns:a16="http://schemas.microsoft.com/office/drawing/2014/main" id="{FCF699CC-7182-8970-41DC-032905FF5DED}"/>
              </a:ext>
            </a:extLst>
          </p:cNvPr>
          <p:cNvSpPr txBox="1"/>
          <p:nvPr/>
        </p:nvSpPr>
        <p:spPr>
          <a:xfrm>
            <a:off x="430220" y="2563718"/>
            <a:ext cx="605595" cy="4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500" b="0" i="0" u="none" strike="noStrike" kern="0" cap="none" spc="0" normalizeH="0" baseline="0" noProof="0" dirty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</a:rPr>
              <a:t>33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</a:endParaRPr>
          </a:p>
        </p:txBody>
      </p:sp>
      <p:cxnSp>
        <p:nvCxnSpPr>
          <p:cNvPr id="24" name="Google Shape;5290;p156">
            <a:extLst>
              <a:ext uri="{FF2B5EF4-FFF2-40B4-BE49-F238E27FC236}">
                <a16:creationId xmlns:a16="http://schemas.microsoft.com/office/drawing/2014/main" id="{698BE9E0-E6AC-94F0-467C-A4FA92EA6A6A}"/>
              </a:ext>
            </a:extLst>
          </p:cNvPr>
          <p:cNvCxnSpPr>
            <a:cxnSpLocks/>
          </p:cNvCxnSpPr>
          <p:nvPr/>
        </p:nvCxnSpPr>
        <p:spPr>
          <a:xfrm>
            <a:off x="506423" y="2975092"/>
            <a:ext cx="8423999" cy="0"/>
          </a:xfrm>
          <a:prstGeom prst="straightConnector1">
            <a:avLst/>
          </a:prstGeom>
          <a:noFill/>
          <a:ln w="9525" cap="flat" cmpd="sng">
            <a:solidFill>
              <a:srgbClr val="7D7D7D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5" name="Google Shape;5291;p156">
            <a:extLst>
              <a:ext uri="{FF2B5EF4-FFF2-40B4-BE49-F238E27FC236}">
                <a16:creationId xmlns:a16="http://schemas.microsoft.com/office/drawing/2014/main" id="{D7D6C4E9-A9BD-45F3-0AB6-DB9DD9075DA8}"/>
              </a:ext>
            </a:extLst>
          </p:cNvPr>
          <p:cNvCxnSpPr>
            <a:cxnSpLocks/>
          </p:cNvCxnSpPr>
          <p:nvPr/>
        </p:nvCxnSpPr>
        <p:spPr>
          <a:xfrm>
            <a:off x="506423" y="3418893"/>
            <a:ext cx="8423999" cy="0"/>
          </a:xfrm>
          <a:prstGeom prst="straightConnector1">
            <a:avLst/>
          </a:prstGeom>
          <a:noFill/>
          <a:ln w="9525" cap="flat" cmpd="sng">
            <a:solidFill>
              <a:srgbClr val="7D7D7D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2" name="Google Shape;5279;p156">
            <a:extLst>
              <a:ext uri="{FF2B5EF4-FFF2-40B4-BE49-F238E27FC236}">
                <a16:creationId xmlns:a16="http://schemas.microsoft.com/office/drawing/2014/main" id="{0804F802-A979-AB0A-DB28-0674789C1D03}"/>
              </a:ext>
            </a:extLst>
          </p:cNvPr>
          <p:cNvSpPr txBox="1"/>
          <p:nvPr/>
        </p:nvSpPr>
        <p:spPr>
          <a:xfrm>
            <a:off x="1298993" y="3024840"/>
            <a:ext cx="7343999" cy="324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ctr" anchorCtr="0"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Πίνακες Μόνιτορ Παρακολούθησης Φυσιολογικών Παραμέτρων Αναζωογόνησης ΤΕΠ</a:t>
            </a:r>
          </a:p>
        </p:txBody>
      </p:sp>
      <p:sp>
        <p:nvSpPr>
          <p:cNvPr id="26" name="Google Shape;5295;p156">
            <a:extLst>
              <a:ext uri="{FF2B5EF4-FFF2-40B4-BE49-F238E27FC236}">
                <a16:creationId xmlns:a16="http://schemas.microsoft.com/office/drawing/2014/main" id="{62604A1A-BA29-781D-B5F0-B1982ED97789}"/>
              </a:ext>
            </a:extLst>
          </p:cNvPr>
          <p:cNvSpPr txBox="1"/>
          <p:nvPr/>
        </p:nvSpPr>
        <p:spPr>
          <a:xfrm>
            <a:off x="430220" y="3007519"/>
            <a:ext cx="605595" cy="4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</a:rPr>
              <a:t>4</a:t>
            </a:r>
            <a:r>
              <a:rPr kumimoji="0" lang="el-GR" sz="2500" b="0" i="0" u="none" strike="noStrike" kern="0" cap="none" spc="0" normalizeH="0" baseline="0" noProof="0" dirty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</a:rPr>
              <a:t>7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</a:endParaRPr>
          </a:p>
        </p:txBody>
      </p:sp>
      <p:sp>
        <p:nvSpPr>
          <p:cNvPr id="23" name="Google Shape;5284;p156">
            <a:extLst>
              <a:ext uri="{FF2B5EF4-FFF2-40B4-BE49-F238E27FC236}">
                <a16:creationId xmlns:a16="http://schemas.microsoft.com/office/drawing/2014/main" id="{C1C19333-5CB4-F83C-E7FE-26E3B9B5A0AB}"/>
              </a:ext>
            </a:extLst>
          </p:cNvPr>
          <p:cNvSpPr txBox="1"/>
          <p:nvPr/>
        </p:nvSpPr>
        <p:spPr>
          <a:xfrm>
            <a:off x="1298993" y="3475102"/>
            <a:ext cx="7343999" cy="324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ctr" anchorCtr="0"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Πίνακες Σετ Με Λάμες Διασωλήνωσης Μιας Χρήσεως ΤΕΠ /Μονάδα Αναζωογόνησης </a:t>
            </a:r>
          </a:p>
        </p:txBody>
      </p:sp>
      <p:sp>
        <p:nvSpPr>
          <p:cNvPr id="27" name="Google Shape;5296;p156">
            <a:extLst>
              <a:ext uri="{FF2B5EF4-FFF2-40B4-BE49-F238E27FC236}">
                <a16:creationId xmlns:a16="http://schemas.microsoft.com/office/drawing/2014/main" id="{E1F0DCB7-0A6E-C1F3-C828-D8662630805B}"/>
              </a:ext>
            </a:extLst>
          </p:cNvPr>
          <p:cNvSpPr txBox="1"/>
          <p:nvPr/>
        </p:nvSpPr>
        <p:spPr>
          <a:xfrm>
            <a:off x="430220" y="3451320"/>
            <a:ext cx="605595" cy="4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500" b="0" i="0" u="none" strike="noStrike" kern="0" cap="none" spc="0" normalizeH="0" baseline="0" noProof="0" dirty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</a:rPr>
              <a:t>33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</a:endParaRPr>
          </a:p>
        </p:txBody>
      </p:sp>
      <p:cxnSp>
        <p:nvCxnSpPr>
          <p:cNvPr id="35" name="Google Shape;5291;p156">
            <a:extLst>
              <a:ext uri="{FF2B5EF4-FFF2-40B4-BE49-F238E27FC236}">
                <a16:creationId xmlns:a16="http://schemas.microsoft.com/office/drawing/2014/main" id="{526D1337-8AEF-E58B-91D8-6605D32FADDD}"/>
              </a:ext>
            </a:extLst>
          </p:cNvPr>
          <p:cNvCxnSpPr>
            <a:cxnSpLocks/>
          </p:cNvCxnSpPr>
          <p:nvPr/>
        </p:nvCxnSpPr>
        <p:spPr>
          <a:xfrm>
            <a:off x="506423" y="3862694"/>
            <a:ext cx="8423999" cy="0"/>
          </a:xfrm>
          <a:prstGeom prst="straightConnector1">
            <a:avLst/>
          </a:prstGeom>
          <a:noFill/>
          <a:ln w="9525" cap="flat" cmpd="sng">
            <a:solidFill>
              <a:srgbClr val="7D7D7D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7" name="Google Shape;5284;p156">
            <a:extLst>
              <a:ext uri="{FF2B5EF4-FFF2-40B4-BE49-F238E27FC236}">
                <a16:creationId xmlns:a16="http://schemas.microsoft.com/office/drawing/2014/main" id="{094C8F04-6239-9A31-7B19-34EDC1527292}"/>
              </a:ext>
            </a:extLst>
          </p:cNvPr>
          <p:cNvSpPr txBox="1"/>
          <p:nvPr/>
        </p:nvSpPr>
        <p:spPr>
          <a:xfrm>
            <a:off x="1298993" y="3918903"/>
            <a:ext cx="7343999" cy="324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ctr" anchorCtr="0"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Πίνακες Ψυγείου Ασκών &amp; Παράγωγων Αίματος </a:t>
            </a:r>
          </a:p>
        </p:txBody>
      </p:sp>
      <p:sp>
        <p:nvSpPr>
          <p:cNvPr id="38" name="Google Shape;5296;p156">
            <a:extLst>
              <a:ext uri="{FF2B5EF4-FFF2-40B4-BE49-F238E27FC236}">
                <a16:creationId xmlns:a16="http://schemas.microsoft.com/office/drawing/2014/main" id="{CE2E4554-9644-0239-3EC1-7C6CF93F4B7A}"/>
              </a:ext>
            </a:extLst>
          </p:cNvPr>
          <p:cNvSpPr txBox="1"/>
          <p:nvPr/>
        </p:nvSpPr>
        <p:spPr>
          <a:xfrm>
            <a:off x="430220" y="3895121"/>
            <a:ext cx="605595" cy="4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500" b="0" i="0" u="none" strike="noStrike" kern="0" cap="none" spc="0" normalizeH="0" baseline="0" noProof="0" dirty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</a:rPr>
              <a:t>33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</a:endParaRPr>
          </a:p>
        </p:txBody>
      </p:sp>
      <p:cxnSp>
        <p:nvCxnSpPr>
          <p:cNvPr id="39" name="Google Shape;5291;p156">
            <a:extLst>
              <a:ext uri="{FF2B5EF4-FFF2-40B4-BE49-F238E27FC236}">
                <a16:creationId xmlns:a16="http://schemas.microsoft.com/office/drawing/2014/main" id="{0B7BA052-3EFF-6774-14F2-850B95739913}"/>
              </a:ext>
            </a:extLst>
          </p:cNvPr>
          <p:cNvCxnSpPr>
            <a:cxnSpLocks/>
          </p:cNvCxnSpPr>
          <p:nvPr/>
        </p:nvCxnSpPr>
        <p:spPr>
          <a:xfrm>
            <a:off x="519189" y="4306495"/>
            <a:ext cx="8423999" cy="0"/>
          </a:xfrm>
          <a:prstGeom prst="straightConnector1">
            <a:avLst/>
          </a:prstGeom>
          <a:noFill/>
          <a:ln w="9525" cap="flat" cmpd="sng">
            <a:solidFill>
              <a:srgbClr val="7D7D7D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1" name="Google Shape;5284;p156">
            <a:extLst>
              <a:ext uri="{FF2B5EF4-FFF2-40B4-BE49-F238E27FC236}">
                <a16:creationId xmlns:a16="http://schemas.microsoft.com/office/drawing/2014/main" id="{843B9548-A3E9-B867-6A0B-D3279204C538}"/>
              </a:ext>
            </a:extLst>
          </p:cNvPr>
          <p:cNvSpPr txBox="1"/>
          <p:nvPr/>
        </p:nvSpPr>
        <p:spPr>
          <a:xfrm>
            <a:off x="1302134" y="4362699"/>
            <a:ext cx="7343999" cy="324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ctr" anchorCtr="0">
            <a:no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Πίνακες Κυλιόμενου Συστήματος Μεταφοράς Ασθενών </a:t>
            </a:r>
          </a:p>
        </p:txBody>
      </p:sp>
      <p:sp>
        <p:nvSpPr>
          <p:cNvPr id="42" name="Google Shape;5296;p156">
            <a:extLst>
              <a:ext uri="{FF2B5EF4-FFF2-40B4-BE49-F238E27FC236}">
                <a16:creationId xmlns:a16="http://schemas.microsoft.com/office/drawing/2014/main" id="{E89947EE-94DE-E4BB-F646-8F834E8BF376}"/>
              </a:ext>
            </a:extLst>
          </p:cNvPr>
          <p:cNvSpPr txBox="1"/>
          <p:nvPr/>
        </p:nvSpPr>
        <p:spPr>
          <a:xfrm>
            <a:off x="433361" y="4338917"/>
            <a:ext cx="605595" cy="42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500" dirty="0">
                <a:solidFill>
                  <a:srgbClr val="013476"/>
                </a:solidFill>
              </a:rPr>
              <a:t>33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4381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FF2237-754F-48E8-2DF0-A7152BDF9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57F2CBC-6A3D-AF78-A6C5-A63ED224B1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064692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57F2CBC-6A3D-AF78-A6C5-A63ED224B1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F311B8-9FEF-9562-C19F-142D3B761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562" y="1577583"/>
            <a:ext cx="3886118" cy="1923199"/>
          </a:xfrm>
        </p:spPr>
        <p:txBody>
          <a:bodyPr vert="horz"/>
          <a:lstStyle/>
          <a:p>
            <a:r>
              <a:rPr lang="el-GR" dirty="0"/>
              <a:t>Ενιαίο Πληροφοριακό Σύστημα Ενημέρωσης πολιτών για εφημερεύοντα νοσοκομεία και αναμονές (βραχιολάκι)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A9FB0-063D-91C9-8BA4-B4FF79FAADA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l-GR" dirty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080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2e945761aac_0_277"/>
          <p:cNvSpPr/>
          <p:nvPr/>
        </p:nvSpPr>
        <p:spPr>
          <a:xfrm>
            <a:off x="4350" y="-4375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860" name="Google Shape;860;g2e945761aac_0_277"/>
          <p:cNvSpPr/>
          <p:nvPr/>
        </p:nvSpPr>
        <p:spPr>
          <a:xfrm>
            <a:off x="4350" y="2377625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862" name="Google Shape;862;g2e945761aac_0_277"/>
          <p:cNvSpPr txBox="1"/>
          <p:nvPr/>
        </p:nvSpPr>
        <p:spPr>
          <a:xfrm>
            <a:off x="8440286" y="4728006"/>
            <a:ext cx="522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l-GR" sz="1000">
                <a:latin typeface="Helvetica Neue"/>
                <a:ea typeface="Helvetica Neue"/>
                <a:cs typeface="Helvetica Neue"/>
                <a:sym typeface="Helvetica Neue"/>
              </a:rPr>
              <a:pPr/>
              <a:t>13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3" name="Google Shape;863;g2e945761aac_0_277"/>
          <p:cNvSpPr/>
          <p:nvPr/>
        </p:nvSpPr>
        <p:spPr>
          <a:xfrm>
            <a:off x="439051" y="178006"/>
            <a:ext cx="8554500" cy="5184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1600" dirty="0">
                <a:solidFill>
                  <a:schemeClr val="lt1"/>
                </a:solidFill>
              </a:rPr>
              <a:t>Χρονοδιάγραμμα διασύνδεσης νοσοκομείων στο σύστημα αναμονών (βραχιολάκι) </a:t>
            </a:r>
            <a:endParaRPr sz="1600" dirty="0">
              <a:solidFill>
                <a:schemeClr val="lt1"/>
              </a:solidFill>
            </a:endParaRPr>
          </a:p>
        </p:txBody>
      </p:sp>
      <p:cxnSp>
        <p:nvCxnSpPr>
          <p:cNvPr id="2" name="Google Shape;3933;p135">
            <a:extLst>
              <a:ext uri="{FF2B5EF4-FFF2-40B4-BE49-F238E27FC236}">
                <a16:creationId xmlns:a16="http://schemas.microsoft.com/office/drawing/2014/main" id="{FDE7045D-CCED-0AA4-932F-EA2F8CFDBBA7}"/>
              </a:ext>
            </a:extLst>
          </p:cNvPr>
          <p:cNvCxnSpPr/>
          <p:nvPr/>
        </p:nvCxnSpPr>
        <p:spPr>
          <a:xfrm>
            <a:off x="576484" y="2881664"/>
            <a:ext cx="8244000" cy="0"/>
          </a:xfrm>
          <a:prstGeom prst="straightConnector1">
            <a:avLst/>
          </a:prstGeom>
          <a:noFill/>
          <a:ln w="38100" cap="flat" cmpd="sng">
            <a:solidFill>
              <a:srgbClr val="01347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" name="Google Shape;3936;p135">
            <a:extLst>
              <a:ext uri="{FF2B5EF4-FFF2-40B4-BE49-F238E27FC236}">
                <a16:creationId xmlns:a16="http://schemas.microsoft.com/office/drawing/2014/main" id="{0551C1F9-A8D6-FA20-B4E2-C31AEC0B9E0D}"/>
              </a:ext>
            </a:extLst>
          </p:cNvPr>
          <p:cNvCxnSpPr>
            <a:cxnSpLocks/>
          </p:cNvCxnSpPr>
          <p:nvPr/>
        </p:nvCxnSpPr>
        <p:spPr>
          <a:xfrm flipH="1" flipV="1">
            <a:off x="1801465" y="2996712"/>
            <a:ext cx="2100" cy="707100"/>
          </a:xfrm>
          <a:prstGeom prst="straightConnector1">
            <a:avLst/>
          </a:prstGeom>
          <a:noFill/>
          <a:ln w="12700" cap="sq" cmpd="sng">
            <a:solidFill>
              <a:srgbClr val="01347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" name="Google Shape;3938;p135">
            <a:extLst>
              <a:ext uri="{FF2B5EF4-FFF2-40B4-BE49-F238E27FC236}">
                <a16:creationId xmlns:a16="http://schemas.microsoft.com/office/drawing/2014/main" id="{7C5A8FE0-EDAD-A561-401E-C6E201E21EAF}"/>
              </a:ext>
            </a:extLst>
          </p:cNvPr>
          <p:cNvSpPr/>
          <p:nvPr/>
        </p:nvSpPr>
        <p:spPr>
          <a:xfrm>
            <a:off x="1714851" y="2789380"/>
            <a:ext cx="173265" cy="173265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940;p135">
            <a:extLst>
              <a:ext uri="{FF2B5EF4-FFF2-40B4-BE49-F238E27FC236}">
                <a16:creationId xmlns:a16="http://schemas.microsoft.com/office/drawing/2014/main" id="{5AAB20C4-6C10-D7FE-5FD6-6C947E1F7C6A}"/>
              </a:ext>
            </a:extLst>
          </p:cNvPr>
          <p:cNvSpPr/>
          <p:nvPr/>
        </p:nvSpPr>
        <p:spPr>
          <a:xfrm>
            <a:off x="2520896" y="2789380"/>
            <a:ext cx="173265" cy="173265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935;p135">
            <a:extLst>
              <a:ext uri="{FF2B5EF4-FFF2-40B4-BE49-F238E27FC236}">
                <a16:creationId xmlns:a16="http://schemas.microsoft.com/office/drawing/2014/main" id="{7ABA0762-AC39-4A80-C6DE-D7D9F901E001}"/>
              </a:ext>
            </a:extLst>
          </p:cNvPr>
          <p:cNvSpPr/>
          <p:nvPr/>
        </p:nvSpPr>
        <p:spPr>
          <a:xfrm>
            <a:off x="489851" y="2789380"/>
            <a:ext cx="173265" cy="173265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942;p135">
            <a:extLst>
              <a:ext uri="{FF2B5EF4-FFF2-40B4-BE49-F238E27FC236}">
                <a16:creationId xmlns:a16="http://schemas.microsoft.com/office/drawing/2014/main" id="{58FB1AFF-9864-E00B-3E7A-2885BC98D989}"/>
              </a:ext>
            </a:extLst>
          </p:cNvPr>
          <p:cNvSpPr/>
          <p:nvPr/>
        </p:nvSpPr>
        <p:spPr>
          <a:xfrm>
            <a:off x="3376120" y="2789380"/>
            <a:ext cx="173265" cy="173265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959;p135">
            <a:extLst>
              <a:ext uri="{FF2B5EF4-FFF2-40B4-BE49-F238E27FC236}">
                <a16:creationId xmlns:a16="http://schemas.microsoft.com/office/drawing/2014/main" id="{AC4E6916-964F-A170-2ECB-75EDF429B06D}"/>
              </a:ext>
            </a:extLst>
          </p:cNvPr>
          <p:cNvSpPr/>
          <p:nvPr/>
        </p:nvSpPr>
        <p:spPr>
          <a:xfrm>
            <a:off x="4768892" y="2789380"/>
            <a:ext cx="173265" cy="173265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3972;p135">
            <a:extLst>
              <a:ext uri="{FF2B5EF4-FFF2-40B4-BE49-F238E27FC236}">
                <a16:creationId xmlns:a16="http://schemas.microsoft.com/office/drawing/2014/main" id="{F4736F84-BD6E-8CDF-BAB5-777B940C649C}"/>
              </a:ext>
            </a:extLst>
          </p:cNvPr>
          <p:cNvCxnSpPr>
            <a:cxnSpLocks/>
          </p:cNvCxnSpPr>
          <p:nvPr/>
        </p:nvCxnSpPr>
        <p:spPr>
          <a:xfrm flipH="1">
            <a:off x="4852294" y="3026686"/>
            <a:ext cx="6000" cy="468000"/>
          </a:xfrm>
          <a:prstGeom prst="straightConnector1">
            <a:avLst/>
          </a:prstGeom>
          <a:noFill/>
          <a:ln w="12700" cap="sq" cmpd="sng">
            <a:solidFill>
              <a:srgbClr val="01347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4" name="Google Shape;3973;p135">
            <a:extLst>
              <a:ext uri="{FF2B5EF4-FFF2-40B4-BE49-F238E27FC236}">
                <a16:creationId xmlns:a16="http://schemas.microsoft.com/office/drawing/2014/main" id="{C3246435-B81A-B64E-CD96-AC668749F67E}"/>
              </a:ext>
            </a:extLst>
          </p:cNvPr>
          <p:cNvSpPr/>
          <p:nvPr/>
        </p:nvSpPr>
        <p:spPr>
          <a:xfrm>
            <a:off x="5212669" y="2789380"/>
            <a:ext cx="173265" cy="173265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976;p135">
            <a:extLst>
              <a:ext uri="{FF2B5EF4-FFF2-40B4-BE49-F238E27FC236}">
                <a16:creationId xmlns:a16="http://schemas.microsoft.com/office/drawing/2014/main" id="{AFC5B596-A1C8-D8A7-AD88-DA938F43356E}"/>
              </a:ext>
            </a:extLst>
          </p:cNvPr>
          <p:cNvSpPr/>
          <p:nvPr/>
        </p:nvSpPr>
        <p:spPr>
          <a:xfrm>
            <a:off x="6551372" y="2789380"/>
            <a:ext cx="173265" cy="173265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3990;p135">
            <a:extLst>
              <a:ext uri="{FF2B5EF4-FFF2-40B4-BE49-F238E27FC236}">
                <a16:creationId xmlns:a16="http://schemas.microsoft.com/office/drawing/2014/main" id="{17722FE6-62AD-D016-64FE-C1B2B9F3237E}"/>
              </a:ext>
            </a:extLst>
          </p:cNvPr>
          <p:cNvSpPr/>
          <p:nvPr/>
        </p:nvSpPr>
        <p:spPr>
          <a:xfrm>
            <a:off x="7087997" y="2789380"/>
            <a:ext cx="173265" cy="173265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739875-9ADB-1614-6CB3-9905AB6A971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22244" y="1089764"/>
            <a:ext cx="1329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i="1" dirty="0">
                <a:solidFill>
                  <a:schemeClr val="tx1"/>
                </a:solidFill>
              </a:rPr>
              <a:t>Μάϊος 2025</a:t>
            </a:r>
          </a:p>
        </p:txBody>
      </p:sp>
      <p:cxnSp>
        <p:nvCxnSpPr>
          <p:cNvPr id="51" name="Google Shape;3936;p135">
            <a:extLst>
              <a:ext uri="{FF2B5EF4-FFF2-40B4-BE49-F238E27FC236}">
                <a16:creationId xmlns:a16="http://schemas.microsoft.com/office/drawing/2014/main" id="{7AABA615-6423-23CB-DE10-51FE334D967A}"/>
              </a:ext>
            </a:extLst>
          </p:cNvPr>
          <p:cNvCxnSpPr>
            <a:cxnSpLocks/>
          </p:cNvCxnSpPr>
          <p:nvPr/>
        </p:nvCxnSpPr>
        <p:spPr>
          <a:xfrm flipH="1">
            <a:off x="575433" y="2062505"/>
            <a:ext cx="2100" cy="707100"/>
          </a:xfrm>
          <a:prstGeom prst="straightConnector1">
            <a:avLst/>
          </a:prstGeom>
          <a:noFill/>
          <a:ln w="12700" cap="sq" cmpd="sng">
            <a:solidFill>
              <a:srgbClr val="01347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2" name="Google Shape;4123;p137">
            <a:extLst>
              <a:ext uri="{FF2B5EF4-FFF2-40B4-BE49-F238E27FC236}">
                <a16:creationId xmlns:a16="http://schemas.microsoft.com/office/drawing/2014/main" id="{1EE6D48E-F31D-EB82-63EB-957BB07BB293}"/>
              </a:ext>
            </a:extLst>
          </p:cNvPr>
          <p:cNvSpPr/>
          <p:nvPr/>
        </p:nvSpPr>
        <p:spPr>
          <a:xfrm>
            <a:off x="560374" y="1618863"/>
            <a:ext cx="1182946" cy="2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lang="el-GR" sz="11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Μαΐου</a:t>
            </a:r>
            <a:endParaRPr sz="1100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ΓΝΑ Ευαγγελισμός</a:t>
            </a:r>
            <a:endParaRPr sz="1000" dirty="0"/>
          </a:p>
        </p:txBody>
      </p:sp>
      <p:sp>
        <p:nvSpPr>
          <p:cNvPr id="53" name="Google Shape;4123;p137">
            <a:extLst>
              <a:ext uri="{FF2B5EF4-FFF2-40B4-BE49-F238E27FC236}">
                <a16:creationId xmlns:a16="http://schemas.microsoft.com/office/drawing/2014/main" id="{D68031C3-F2D7-EAF7-EDF0-85C6FC85316A}"/>
              </a:ext>
            </a:extLst>
          </p:cNvPr>
          <p:cNvSpPr/>
          <p:nvPr/>
        </p:nvSpPr>
        <p:spPr>
          <a:xfrm>
            <a:off x="1630809" y="3809807"/>
            <a:ext cx="1459590" cy="39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l-GR" sz="11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 Ιουνίου</a:t>
            </a:r>
            <a:endParaRPr sz="1100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ΓΟΝΚ Οι Άγιοι Ανάργυροι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0A106E-F09B-CCBC-6651-E50483326CB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02697" y="3162967"/>
            <a:ext cx="1329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i="1" dirty="0">
                <a:solidFill>
                  <a:schemeClr val="tx1"/>
                </a:solidFill>
              </a:rPr>
              <a:t>Ιούνιος 2025</a:t>
            </a:r>
          </a:p>
        </p:txBody>
      </p:sp>
      <p:sp>
        <p:nvSpPr>
          <p:cNvPr id="57" name="Google Shape;4123;p137">
            <a:extLst>
              <a:ext uri="{FF2B5EF4-FFF2-40B4-BE49-F238E27FC236}">
                <a16:creationId xmlns:a16="http://schemas.microsoft.com/office/drawing/2014/main" id="{A2D16FC3-A14A-7519-A77F-C4C393AAF8D9}"/>
              </a:ext>
            </a:extLst>
          </p:cNvPr>
          <p:cNvSpPr/>
          <p:nvPr/>
        </p:nvSpPr>
        <p:spPr>
          <a:xfrm>
            <a:off x="2393560" y="1931602"/>
            <a:ext cx="1459590" cy="39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1" dirty="0">
                <a:solidFill>
                  <a:schemeClr val="accent1"/>
                </a:solidFill>
              </a:rPr>
              <a:t>25</a:t>
            </a:r>
            <a:r>
              <a:rPr lang="el-GR" sz="11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Ιουνίου</a:t>
            </a:r>
            <a:endParaRPr sz="1100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ΓΝΑ Γ. Γεννηματάς</a:t>
            </a:r>
          </a:p>
        </p:txBody>
      </p:sp>
      <p:cxnSp>
        <p:nvCxnSpPr>
          <p:cNvPr id="58" name="Google Shape;3936;p135">
            <a:extLst>
              <a:ext uri="{FF2B5EF4-FFF2-40B4-BE49-F238E27FC236}">
                <a16:creationId xmlns:a16="http://schemas.microsoft.com/office/drawing/2014/main" id="{09F45A84-177C-C089-7B4C-5A8BEC5191A5}"/>
              </a:ext>
            </a:extLst>
          </p:cNvPr>
          <p:cNvCxnSpPr>
            <a:cxnSpLocks/>
          </p:cNvCxnSpPr>
          <p:nvPr/>
        </p:nvCxnSpPr>
        <p:spPr>
          <a:xfrm flipH="1">
            <a:off x="2605428" y="2336280"/>
            <a:ext cx="2100" cy="432000"/>
          </a:xfrm>
          <a:prstGeom prst="straightConnector1">
            <a:avLst/>
          </a:prstGeom>
          <a:noFill/>
          <a:ln w="12700" cap="sq" cmpd="sng">
            <a:solidFill>
              <a:srgbClr val="013476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9" name="Google Shape;3936;p135">
            <a:extLst>
              <a:ext uri="{FF2B5EF4-FFF2-40B4-BE49-F238E27FC236}">
                <a16:creationId xmlns:a16="http://schemas.microsoft.com/office/drawing/2014/main" id="{071984DD-A09C-5E22-5AF9-442F0E1381EC}"/>
              </a:ext>
            </a:extLst>
          </p:cNvPr>
          <p:cNvCxnSpPr>
            <a:cxnSpLocks/>
          </p:cNvCxnSpPr>
          <p:nvPr/>
        </p:nvCxnSpPr>
        <p:spPr>
          <a:xfrm flipH="1">
            <a:off x="3450472" y="3018087"/>
            <a:ext cx="2100" cy="432000"/>
          </a:xfrm>
          <a:prstGeom prst="straightConnector1">
            <a:avLst/>
          </a:prstGeom>
          <a:noFill/>
          <a:ln w="12700" cap="sq" cmpd="sng">
            <a:solidFill>
              <a:srgbClr val="01347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0" name="Google Shape;4123;p137">
            <a:extLst>
              <a:ext uri="{FF2B5EF4-FFF2-40B4-BE49-F238E27FC236}">
                <a16:creationId xmlns:a16="http://schemas.microsoft.com/office/drawing/2014/main" id="{D1CB7140-510A-1E2A-B1F3-3A91B37960E4}"/>
              </a:ext>
            </a:extLst>
          </p:cNvPr>
          <p:cNvSpPr/>
          <p:nvPr/>
        </p:nvSpPr>
        <p:spPr>
          <a:xfrm>
            <a:off x="3216792" y="3494402"/>
            <a:ext cx="1459590" cy="39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 Ιουλίου</a:t>
            </a:r>
            <a:endParaRPr sz="1100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ΓΝΑ ΚΑΤ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6897FC7-F132-AD4B-184D-EBF1AF33FC0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76120" y="1089764"/>
            <a:ext cx="1329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i="1" dirty="0">
                <a:solidFill>
                  <a:schemeClr val="tx1"/>
                </a:solidFill>
              </a:rPr>
              <a:t>Ιούλιος 2025</a:t>
            </a:r>
          </a:p>
        </p:txBody>
      </p:sp>
      <p:sp>
        <p:nvSpPr>
          <p:cNvPr id="63" name="Google Shape;4123;p137">
            <a:extLst>
              <a:ext uri="{FF2B5EF4-FFF2-40B4-BE49-F238E27FC236}">
                <a16:creationId xmlns:a16="http://schemas.microsoft.com/office/drawing/2014/main" id="{E9CA80B6-23DF-7ACD-DCCC-1477A1BF81C6}"/>
              </a:ext>
            </a:extLst>
          </p:cNvPr>
          <p:cNvSpPr/>
          <p:nvPr/>
        </p:nvSpPr>
        <p:spPr>
          <a:xfrm>
            <a:off x="4333188" y="1943452"/>
            <a:ext cx="1459590" cy="39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9 </a:t>
            </a:r>
            <a:r>
              <a:rPr lang="el-GR" sz="11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Ιουλίου</a:t>
            </a:r>
            <a:endParaRPr sz="1100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Παίδων Αγλαΐα Κυριακού</a:t>
            </a:r>
          </a:p>
        </p:txBody>
      </p:sp>
      <p:cxnSp>
        <p:nvCxnSpPr>
          <p:cNvPr id="832" name="Google Shape;3972;p135">
            <a:extLst>
              <a:ext uri="{FF2B5EF4-FFF2-40B4-BE49-F238E27FC236}">
                <a16:creationId xmlns:a16="http://schemas.microsoft.com/office/drawing/2014/main" id="{4ADAF263-A748-41F3-67DB-50C0625A04BE}"/>
              </a:ext>
            </a:extLst>
          </p:cNvPr>
          <p:cNvCxnSpPr>
            <a:cxnSpLocks/>
          </p:cNvCxnSpPr>
          <p:nvPr/>
        </p:nvCxnSpPr>
        <p:spPr>
          <a:xfrm flipH="1">
            <a:off x="4334134" y="2417086"/>
            <a:ext cx="6000" cy="331800"/>
          </a:xfrm>
          <a:prstGeom prst="straightConnector1">
            <a:avLst/>
          </a:prstGeom>
          <a:noFill/>
          <a:ln w="12700" cap="sq" cmpd="sng">
            <a:solidFill>
              <a:srgbClr val="01347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33" name="Google Shape;3973;p135">
            <a:extLst>
              <a:ext uri="{FF2B5EF4-FFF2-40B4-BE49-F238E27FC236}">
                <a16:creationId xmlns:a16="http://schemas.microsoft.com/office/drawing/2014/main" id="{F541C13A-CB48-218F-11B7-CFD1BB6BBE0F}"/>
              </a:ext>
            </a:extLst>
          </p:cNvPr>
          <p:cNvSpPr/>
          <p:nvPr/>
        </p:nvSpPr>
        <p:spPr>
          <a:xfrm>
            <a:off x="4257629" y="2799540"/>
            <a:ext cx="173265" cy="173265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4123;p137">
            <a:extLst>
              <a:ext uri="{FF2B5EF4-FFF2-40B4-BE49-F238E27FC236}">
                <a16:creationId xmlns:a16="http://schemas.microsoft.com/office/drawing/2014/main" id="{1238D58A-3FD3-F685-B9AA-F0E1E133887E}"/>
              </a:ext>
            </a:extLst>
          </p:cNvPr>
          <p:cNvSpPr/>
          <p:nvPr/>
        </p:nvSpPr>
        <p:spPr>
          <a:xfrm>
            <a:off x="4716301" y="3577655"/>
            <a:ext cx="1459590" cy="39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1" dirty="0">
                <a:solidFill>
                  <a:schemeClr val="accent1"/>
                </a:solidFill>
              </a:rPr>
              <a:t>10</a:t>
            </a:r>
            <a:r>
              <a:rPr lang="en-US" sz="1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Ιουλίου</a:t>
            </a:r>
            <a:endParaRPr sz="1000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ΓΝΑ Λαϊκό</a:t>
            </a:r>
          </a:p>
        </p:txBody>
      </p:sp>
      <p:sp>
        <p:nvSpPr>
          <p:cNvPr id="835" name="Google Shape;4123;p137">
            <a:extLst>
              <a:ext uri="{FF2B5EF4-FFF2-40B4-BE49-F238E27FC236}">
                <a16:creationId xmlns:a16="http://schemas.microsoft.com/office/drawing/2014/main" id="{20439559-F904-4EEF-EB83-1E4F9DDDF897}"/>
              </a:ext>
            </a:extLst>
          </p:cNvPr>
          <p:cNvSpPr/>
          <p:nvPr/>
        </p:nvSpPr>
        <p:spPr>
          <a:xfrm>
            <a:off x="5222552" y="2361089"/>
            <a:ext cx="1459590" cy="39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1" dirty="0">
                <a:solidFill>
                  <a:schemeClr val="accent1"/>
                </a:solidFill>
              </a:rPr>
              <a:t>11</a:t>
            </a:r>
            <a:r>
              <a:rPr lang="en-US" sz="11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1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Ιουλίου</a:t>
            </a:r>
            <a:endParaRPr sz="1100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ΓΝΑ Σισμανόγλειο </a:t>
            </a:r>
          </a:p>
        </p:txBody>
      </p:sp>
      <p:cxnSp>
        <p:nvCxnSpPr>
          <p:cNvPr id="836" name="Google Shape;3936;p135">
            <a:extLst>
              <a:ext uri="{FF2B5EF4-FFF2-40B4-BE49-F238E27FC236}">
                <a16:creationId xmlns:a16="http://schemas.microsoft.com/office/drawing/2014/main" id="{B8AFDC82-8AF5-93E5-F030-8D3D2B4FCC56}"/>
              </a:ext>
            </a:extLst>
          </p:cNvPr>
          <p:cNvCxnSpPr>
            <a:cxnSpLocks/>
          </p:cNvCxnSpPr>
          <p:nvPr/>
        </p:nvCxnSpPr>
        <p:spPr>
          <a:xfrm flipH="1">
            <a:off x="6639974" y="3038303"/>
            <a:ext cx="2100" cy="576000"/>
          </a:xfrm>
          <a:prstGeom prst="straightConnector1">
            <a:avLst/>
          </a:prstGeom>
          <a:noFill/>
          <a:ln w="12700" cap="sq" cmpd="sng">
            <a:solidFill>
              <a:srgbClr val="01347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37" name="Google Shape;4123;p137">
            <a:extLst>
              <a:ext uri="{FF2B5EF4-FFF2-40B4-BE49-F238E27FC236}">
                <a16:creationId xmlns:a16="http://schemas.microsoft.com/office/drawing/2014/main" id="{0FCD2B63-C0FF-92AD-3F75-39C8C0D6C882}"/>
              </a:ext>
            </a:extLst>
          </p:cNvPr>
          <p:cNvSpPr/>
          <p:nvPr/>
        </p:nvSpPr>
        <p:spPr>
          <a:xfrm>
            <a:off x="6294534" y="3707658"/>
            <a:ext cx="1459590" cy="39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15 Ιουλίου</a:t>
            </a:r>
            <a:endParaRPr sz="1100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ΠΓΝ Πατρών</a:t>
            </a:r>
          </a:p>
        </p:txBody>
      </p:sp>
      <p:sp>
        <p:nvSpPr>
          <p:cNvPr id="838" name="Google Shape;4123;p137">
            <a:extLst>
              <a:ext uri="{FF2B5EF4-FFF2-40B4-BE49-F238E27FC236}">
                <a16:creationId xmlns:a16="http://schemas.microsoft.com/office/drawing/2014/main" id="{B9E25F44-BF69-E945-64FC-8F059D30E4AE}"/>
              </a:ext>
            </a:extLst>
          </p:cNvPr>
          <p:cNvSpPr/>
          <p:nvPr/>
        </p:nvSpPr>
        <p:spPr>
          <a:xfrm>
            <a:off x="7034489" y="1921072"/>
            <a:ext cx="1459590" cy="39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r>
              <a:rPr lang="en-US" sz="11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1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Ιουλίου</a:t>
            </a:r>
            <a:endParaRPr sz="1100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Παίδων Αγία Σοφία</a:t>
            </a:r>
          </a:p>
        </p:txBody>
      </p:sp>
      <p:cxnSp>
        <p:nvCxnSpPr>
          <p:cNvPr id="839" name="Google Shape;3972;p135">
            <a:extLst>
              <a:ext uri="{FF2B5EF4-FFF2-40B4-BE49-F238E27FC236}">
                <a16:creationId xmlns:a16="http://schemas.microsoft.com/office/drawing/2014/main" id="{A908311D-4274-5CA8-2CAE-08C4539AF5C5}"/>
              </a:ext>
            </a:extLst>
          </p:cNvPr>
          <p:cNvCxnSpPr>
            <a:cxnSpLocks/>
          </p:cNvCxnSpPr>
          <p:nvPr/>
        </p:nvCxnSpPr>
        <p:spPr>
          <a:xfrm flipH="1">
            <a:off x="7177675" y="2384546"/>
            <a:ext cx="6000" cy="331800"/>
          </a:xfrm>
          <a:prstGeom prst="straightConnector1">
            <a:avLst/>
          </a:prstGeom>
          <a:noFill/>
          <a:ln w="12700" cap="sq" cmpd="sng">
            <a:solidFill>
              <a:srgbClr val="01347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40" name="Google Shape;3976;p135">
            <a:extLst>
              <a:ext uri="{FF2B5EF4-FFF2-40B4-BE49-F238E27FC236}">
                <a16:creationId xmlns:a16="http://schemas.microsoft.com/office/drawing/2014/main" id="{61B6CD5B-FAA0-A30C-8B9B-90F7D80829D3}"/>
              </a:ext>
            </a:extLst>
          </p:cNvPr>
          <p:cNvSpPr/>
          <p:nvPr/>
        </p:nvSpPr>
        <p:spPr>
          <a:xfrm>
            <a:off x="7506412" y="2789380"/>
            <a:ext cx="173265" cy="173265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1" name="Google Shape;3936;p135">
            <a:extLst>
              <a:ext uri="{FF2B5EF4-FFF2-40B4-BE49-F238E27FC236}">
                <a16:creationId xmlns:a16="http://schemas.microsoft.com/office/drawing/2014/main" id="{11A6B54A-6EE6-BE21-2BE2-B4C28B018BB0}"/>
              </a:ext>
            </a:extLst>
          </p:cNvPr>
          <p:cNvCxnSpPr>
            <a:cxnSpLocks/>
          </p:cNvCxnSpPr>
          <p:nvPr/>
        </p:nvCxnSpPr>
        <p:spPr>
          <a:xfrm flipH="1">
            <a:off x="7595014" y="3038303"/>
            <a:ext cx="2100" cy="648000"/>
          </a:xfrm>
          <a:prstGeom prst="straightConnector1">
            <a:avLst/>
          </a:prstGeom>
          <a:noFill/>
          <a:ln w="12700" cap="sq" cmpd="sng">
            <a:solidFill>
              <a:srgbClr val="01347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42" name="Google Shape;4123;p137">
            <a:extLst>
              <a:ext uri="{FF2B5EF4-FFF2-40B4-BE49-F238E27FC236}">
                <a16:creationId xmlns:a16="http://schemas.microsoft.com/office/drawing/2014/main" id="{E7CD4535-6C85-DB58-4CF3-9DB6C07744C3}"/>
              </a:ext>
            </a:extLst>
          </p:cNvPr>
          <p:cNvSpPr/>
          <p:nvPr/>
        </p:nvSpPr>
        <p:spPr>
          <a:xfrm>
            <a:off x="7381654" y="3788938"/>
            <a:ext cx="1459590" cy="39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18 Ιουλίου</a:t>
            </a:r>
            <a:endParaRPr sz="1100" dirty="0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ΠΓΝ Αττικόν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>
          <a:extLst>
            <a:ext uri="{FF2B5EF4-FFF2-40B4-BE49-F238E27FC236}">
              <a16:creationId xmlns:a16="http://schemas.microsoft.com/office/drawing/2014/main" id="{41F16779-578F-61CF-E7CF-3110666B1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93BBE6A-66BB-BD1B-992E-1F4B82D3D86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01651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95" imgH="396" progId="TCLayout.ActiveDocument.1">
                  <p:embed/>
                </p:oleObj>
              </mc:Choice>
              <mc:Fallback>
                <p:oleObj name="think-cell Slide" r:id="rId17" imgW="395" imgH="39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A7FFDC-369D-69E5-FCB4-C4A463E881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" name="Google Shape;950;g2e945761aac_0_454">
            <a:extLst>
              <a:ext uri="{FF2B5EF4-FFF2-40B4-BE49-F238E27FC236}">
                <a16:creationId xmlns:a16="http://schemas.microsoft.com/office/drawing/2014/main" id="{2C76AB16-E076-3526-1A73-D66D48887B8B}"/>
              </a:ext>
            </a:extLst>
          </p:cNvPr>
          <p:cNvSpPr/>
          <p:nvPr/>
        </p:nvSpPr>
        <p:spPr>
          <a:xfrm>
            <a:off x="0" y="-2250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51" name="Google Shape;951;g2e945761aac_0_454">
            <a:extLst>
              <a:ext uri="{FF2B5EF4-FFF2-40B4-BE49-F238E27FC236}">
                <a16:creationId xmlns:a16="http://schemas.microsoft.com/office/drawing/2014/main" id="{93573AFC-B2EB-AAC8-7D7A-6F13A22D49E9}"/>
              </a:ext>
            </a:extLst>
          </p:cNvPr>
          <p:cNvSpPr/>
          <p:nvPr/>
        </p:nvSpPr>
        <p:spPr>
          <a:xfrm>
            <a:off x="0" y="2379750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60" name="Google Shape;960;g2e945761aac_0_454">
            <a:extLst>
              <a:ext uri="{FF2B5EF4-FFF2-40B4-BE49-F238E27FC236}">
                <a16:creationId xmlns:a16="http://schemas.microsoft.com/office/drawing/2014/main" id="{82B2059C-428E-AEBF-EE55-A67FBF98B341}"/>
              </a:ext>
            </a:extLst>
          </p:cNvPr>
          <p:cNvSpPr txBox="1"/>
          <p:nvPr/>
        </p:nvSpPr>
        <p:spPr>
          <a:xfrm>
            <a:off x="8440286" y="4728006"/>
            <a:ext cx="522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l-GR" sz="1000">
                <a:latin typeface="Helvetica Neue"/>
                <a:ea typeface="Helvetica Neue"/>
                <a:cs typeface="Helvetica Neue"/>
                <a:sym typeface="Helvetica Neue"/>
              </a:rPr>
              <a:pPr/>
              <a:t>14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1" name="Google Shape;961;g2e945761aac_0_454">
            <a:extLst>
              <a:ext uri="{FF2B5EF4-FFF2-40B4-BE49-F238E27FC236}">
                <a16:creationId xmlns:a16="http://schemas.microsoft.com/office/drawing/2014/main" id="{4F72DE73-D1D6-74D8-9DA4-B5DDA6E50DD9}"/>
              </a:ext>
            </a:extLst>
          </p:cNvPr>
          <p:cNvSpPr/>
          <p:nvPr/>
        </p:nvSpPr>
        <p:spPr>
          <a:xfrm>
            <a:off x="439051" y="178006"/>
            <a:ext cx="8554500" cy="5184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1600" dirty="0">
                <a:solidFill>
                  <a:schemeClr val="lt1"/>
                </a:solidFill>
              </a:rPr>
              <a:t>Συνολικός αριθμός περιστατικών ανά νοσοκομείο διασύνδεσης του συστήματος βραχιολάκι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005C38C-DE36-2C44-2541-AD6DCEA60AC8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3034672"/>
              </p:ext>
            </p:extLst>
          </p:nvPr>
        </p:nvGraphicFramePr>
        <p:xfrm>
          <a:off x="369888" y="685800"/>
          <a:ext cx="8613775" cy="249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" name="Google Shape;7;p6">
            <a:extLst>
              <a:ext uri="{FF2B5EF4-FFF2-40B4-BE49-F238E27FC236}">
                <a16:creationId xmlns:a16="http://schemas.microsoft.com/office/drawing/2014/main" id="{2CC9AFEA-7467-A449-5344-5549855E9738}"/>
              </a:ext>
            </a:extLst>
          </p:cNvPr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476250" y="3036888"/>
            <a:ext cx="7985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8F9069-2969-4735-B85D-63C91F087610}" type="datetime'ΓΝ''''Α'''''''' ''''''Ε''υαγγ''''ε''''''''λ''ισ''μός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Ευαγγελισμός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Google Shape;7;p6">
            <a:extLst>
              <a:ext uri="{FF2B5EF4-FFF2-40B4-BE49-F238E27FC236}">
                <a16:creationId xmlns:a16="http://schemas.microsoft.com/office/drawing/2014/main" id="{A90ADA40-3BC6-B2AA-B9C2-D93338A789F1}"/>
              </a:ext>
            </a:extLst>
          </p:cNvPr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304925" y="3036888"/>
            <a:ext cx="8286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A549BBA-4E19-4658-81DE-D98B2A6EB980}" type="datetime'ΓΟΝΚ'''' ''Οι Ά''γι''''οι'''' ''Αν''''''''ά''ρ''γυρο''''''ι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ΓΟΝΚ Οι Άγιοι Ανάργυροι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Google Shape;7;p6">
            <a:extLst>
              <a:ext uri="{FF2B5EF4-FFF2-40B4-BE49-F238E27FC236}">
                <a16:creationId xmlns:a16="http://schemas.microsoft.com/office/drawing/2014/main" id="{09156866-DAEF-6822-8CAD-ACA4A2F298D0}"/>
              </a:ext>
            </a:extLst>
          </p:cNvPr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230438" y="3036888"/>
            <a:ext cx="66833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40C042-4BF3-4E52-AEB8-E3584D682CE0}" type="datetime'''ΓΝΑ'''''' Γ. Γ''''εν''''''ν''''''η''μ''''ατά''''ς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Γ. Γεννηματάς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Google Shape;7;p6">
            <a:extLst>
              <a:ext uri="{FF2B5EF4-FFF2-40B4-BE49-F238E27FC236}">
                <a16:creationId xmlns:a16="http://schemas.microsoft.com/office/drawing/2014/main" id="{A26E5E6D-CE6C-6E02-190B-EF158EBBA17D}"/>
              </a:ext>
            </a:extLst>
          </p:cNvPr>
          <p:cNvSpPr txBox="1"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140075" y="3036888"/>
            <a:ext cx="5397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68FDF1-672A-4B45-B708-8C26039B8977}" type="datetime'Γ''''''''Ν''''''''Α ''''Κ''''Α''''Τ''''''''''''''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ΚΑΤ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Google Shape;7;p6">
            <a:extLst>
              <a:ext uri="{FF2B5EF4-FFF2-40B4-BE49-F238E27FC236}">
                <a16:creationId xmlns:a16="http://schemas.microsoft.com/office/drawing/2014/main" id="{ABB41148-2847-8CE9-08CD-AB386A2CCB55}"/>
              </a:ext>
            </a:extLst>
          </p:cNvPr>
          <p:cNvSpPr txBox="1"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983038" y="3036888"/>
            <a:ext cx="5445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D3BD9F-0E69-4DE7-8CD7-92B805D14FBC}" type="datetime'''Π''αί''δ''ω''ν ''Α''''γ''''λαΐ''''''''α'' Κ''υ''ρια''κού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Παίδων Αγλαΐα Κυριακού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Google Shape;7;p6">
            <a:extLst>
              <a:ext uri="{FF2B5EF4-FFF2-40B4-BE49-F238E27FC236}">
                <a16:creationId xmlns:a16="http://schemas.microsoft.com/office/drawing/2014/main" id="{2F914DA6-00CB-3328-7424-7F616402CD9F}"/>
              </a:ext>
            </a:extLst>
          </p:cNvPr>
          <p:cNvSpPr txBox="1"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792663" y="3036888"/>
            <a:ext cx="6127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DF46CD6-621B-413A-B806-DDE78713F740}" type="datetime'''''Γ''''''''''''''''ΝΑ ''''''''Λα''ϊκ''''''''''''''''ό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Λαϊκό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Google Shape;7;p6">
            <a:extLst>
              <a:ext uri="{FF2B5EF4-FFF2-40B4-BE49-F238E27FC236}">
                <a16:creationId xmlns:a16="http://schemas.microsoft.com/office/drawing/2014/main" id="{0E8005B5-B47B-19DF-B2FE-66BA48447A5E}"/>
              </a:ext>
            </a:extLst>
          </p:cNvPr>
          <p:cNvSpPr txBox="1"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564188" y="3036888"/>
            <a:ext cx="7588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C1D47D-DA76-4477-81E8-383F9B6FDE48}" type="datetime'''''''Γ''''Ν''''''''''''''Α ''Σισμ''α''ν''ό''''γ''λ''ειο''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Σισμανόγλειο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5" name="Google Shape;7;p6">
            <a:extLst>
              <a:ext uri="{FF2B5EF4-FFF2-40B4-BE49-F238E27FC236}">
                <a16:creationId xmlns:a16="http://schemas.microsoft.com/office/drawing/2014/main" id="{3FA73C5D-307D-D07E-E9FC-63639E2A5BAB}"/>
              </a:ext>
            </a:extLst>
          </p:cNvPr>
          <p:cNvSpPr txBox="1"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411913" y="3036888"/>
            <a:ext cx="7524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8F5340-8867-43D4-BB90-51AD9E8C45F2}" type="datetime'Π''''''''Γ''''''''''''Ν'' ''''Π''''''''''''α''τ''''ρ''ώ''ν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ΠΓΝ Πατρών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0" name="Google Shape;7;p6">
            <a:extLst>
              <a:ext uri="{FF2B5EF4-FFF2-40B4-BE49-F238E27FC236}">
                <a16:creationId xmlns:a16="http://schemas.microsoft.com/office/drawing/2014/main" id="{27637FC1-6DEA-FD1B-BC68-B8AC6139F32E}"/>
              </a:ext>
            </a:extLst>
          </p:cNvPr>
          <p:cNvSpPr txBox="1"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319963" y="3036888"/>
            <a:ext cx="6286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F1EB512-4E17-4BEA-ADF1-E953C6D94A0C}" type="datetime'Π''αί''''δων'''' ''Αγί''''''α'' Σο''''''''''''''φί''α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Παίδων Αγία Σοφία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99" name="Google Shape;7;p6">
            <a:extLst>
              <a:ext uri="{FF2B5EF4-FFF2-40B4-BE49-F238E27FC236}">
                <a16:creationId xmlns:a16="http://schemas.microsoft.com/office/drawing/2014/main" id="{CF8FA0DF-147F-96C6-1BDA-1D2263A07A15}"/>
              </a:ext>
            </a:extLst>
          </p:cNvPr>
          <p:cNvSpPr txBox="1"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123238" y="3036888"/>
            <a:ext cx="7127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EFF143-0D71-4645-B371-54D5599E20E9}" type="datetime'Π''''Γ''''''''Ν ''''Α''''ττ''''ι''''κ''''''''''''''''''ό''ν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ΠΓΝ Αττικόν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36" name="Rectangle 935">
            <a:extLst>
              <a:ext uri="{FF2B5EF4-FFF2-40B4-BE49-F238E27FC236}">
                <a16:creationId xmlns:a16="http://schemas.microsoft.com/office/drawing/2014/main" id="{20385680-2338-7A0B-E8C0-41B4985B85E5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6827838" y="804863"/>
            <a:ext cx="179388" cy="133350"/>
          </a:xfrm>
          <a:prstGeom prst="rect">
            <a:avLst/>
          </a:prstGeom>
          <a:solidFill>
            <a:srgbClr val="326EDA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Google Shape;7;p6">
            <a:extLst>
              <a:ext uri="{FF2B5EF4-FFF2-40B4-BE49-F238E27FC236}">
                <a16:creationId xmlns:a16="http://schemas.microsoft.com/office/drawing/2014/main" id="{F3865350-E9B7-436D-BD02-44F2DC464949}"/>
              </a:ext>
            </a:extLst>
          </p:cNvPr>
          <p:cNvSpPr txBox="1"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7058025" y="784225"/>
            <a:ext cx="18399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66DF328-F29D-4299-90EC-1231A939E609}" type="datetime'Σ''υνο''λικ''ός'' αριθμ''''''ός'' περ''ισ''τατι''κών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Συνολικός αριθμός περιστατικών</a:t>
            </a:fld>
            <a:endParaRPr lang="en-GB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99" name="Rectangle 998">
            <a:extLst>
              <a:ext uri="{FF2B5EF4-FFF2-40B4-BE49-F238E27FC236}">
                <a16:creationId xmlns:a16="http://schemas.microsoft.com/office/drawing/2014/main" id="{8B520C73-AA30-DF29-BECB-DEACB139E573}"/>
              </a:ext>
            </a:extLst>
          </p:cNvPr>
          <p:cNvSpPr/>
          <p:nvPr/>
        </p:nvSpPr>
        <p:spPr>
          <a:xfrm>
            <a:off x="476249" y="3620000"/>
            <a:ext cx="8486037" cy="108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0" name="Google Shape;861;g2e945761aac_0_277">
            <a:extLst>
              <a:ext uri="{FF2B5EF4-FFF2-40B4-BE49-F238E27FC236}">
                <a16:creationId xmlns:a16="http://schemas.microsoft.com/office/drawing/2014/main" id="{BBE6E001-8D3E-D139-ED4C-66365E9412E7}"/>
              </a:ext>
            </a:extLst>
          </p:cNvPr>
          <p:cNvSpPr txBox="1"/>
          <p:nvPr/>
        </p:nvSpPr>
        <p:spPr>
          <a:xfrm>
            <a:off x="1335405" y="3735247"/>
            <a:ext cx="7545387" cy="87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l-GR" sz="1300" dirty="0">
                <a:solidFill>
                  <a:schemeClr val="tx1"/>
                </a:solidFill>
              </a:rPr>
              <a:t>Έχουν εξυπηρετηθεί </a:t>
            </a:r>
            <a:r>
              <a:rPr lang="el-GR" sz="1300" b="1" dirty="0">
                <a:solidFill>
                  <a:srgbClr val="013476"/>
                </a:solidFill>
              </a:rPr>
              <a:t>44.032 ασθενείς </a:t>
            </a:r>
            <a:r>
              <a:rPr lang="el-GR" sz="1300" dirty="0">
                <a:solidFill>
                  <a:schemeClr val="tx1"/>
                </a:solidFill>
              </a:rPr>
              <a:t>στο σύνολο των </a:t>
            </a:r>
            <a:r>
              <a:rPr lang="el-GR" sz="1300" b="1" dirty="0">
                <a:solidFill>
                  <a:srgbClr val="013476"/>
                </a:solidFill>
              </a:rPr>
              <a:t>10</a:t>
            </a:r>
            <a:r>
              <a:rPr lang="el-GR" sz="1300" dirty="0">
                <a:solidFill>
                  <a:schemeClr val="tx1"/>
                </a:solidFill>
              </a:rPr>
              <a:t> </a:t>
            </a:r>
            <a:r>
              <a:rPr lang="el-GR" sz="1300" b="1" dirty="0">
                <a:solidFill>
                  <a:srgbClr val="013476"/>
                </a:solidFill>
              </a:rPr>
              <a:t>νοσοκομείων</a:t>
            </a:r>
            <a:r>
              <a:rPr lang="el-GR" sz="1300" dirty="0">
                <a:solidFill>
                  <a:schemeClr val="tx1"/>
                </a:solidFill>
              </a:rPr>
              <a:t> που έχουν διασυνδεθεί στο Ενιαίο Πληροφοριακό Σύστημα Ενημέρωσης πολιτών για εφημερεύοντα νοσοκομεία και αναμονές (βραχιολάκι).</a:t>
            </a:r>
          </a:p>
        </p:txBody>
      </p:sp>
      <p:grpSp>
        <p:nvGrpSpPr>
          <p:cNvPr id="1010" name="Google Shape;1390;p87">
            <a:extLst>
              <a:ext uri="{FF2B5EF4-FFF2-40B4-BE49-F238E27FC236}">
                <a16:creationId xmlns:a16="http://schemas.microsoft.com/office/drawing/2014/main" id="{E9247014-4ADD-6F03-A6E4-39D2DC7A5BB8}"/>
              </a:ext>
            </a:extLst>
          </p:cNvPr>
          <p:cNvGrpSpPr>
            <a:grpSpLocks noChangeAspect="1"/>
          </p:cNvGrpSpPr>
          <p:nvPr/>
        </p:nvGrpSpPr>
        <p:grpSpPr>
          <a:xfrm>
            <a:off x="657662" y="3903940"/>
            <a:ext cx="540000" cy="540000"/>
            <a:chOff x="729673" y="994045"/>
            <a:chExt cx="457200" cy="457200"/>
          </a:xfrm>
          <a:solidFill>
            <a:srgbClr val="013476"/>
          </a:solidFill>
        </p:grpSpPr>
        <p:sp>
          <p:nvSpPr>
            <p:cNvPr id="1012" name="Google Shape;1391;p87">
              <a:extLst>
                <a:ext uri="{FF2B5EF4-FFF2-40B4-BE49-F238E27FC236}">
                  <a16:creationId xmlns:a16="http://schemas.microsoft.com/office/drawing/2014/main" id="{99D28415-86CD-0DDE-31B1-4C1E46ED2345}"/>
                </a:ext>
              </a:extLst>
            </p:cNvPr>
            <p:cNvSpPr/>
            <p:nvPr/>
          </p:nvSpPr>
          <p:spPr>
            <a:xfrm>
              <a:off x="729673" y="99404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0" y="0"/>
                  </a:move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  <a:moveTo>
                    <a:pt x="151606" y="437356"/>
                  </a:moveTo>
                  <a:lnTo>
                    <a:pt x="151606" y="340519"/>
                  </a:lnTo>
                  <a:lnTo>
                    <a:pt x="218281" y="340519"/>
                  </a:lnTo>
                  <a:lnTo>
                    <a:pt x="218281" y="437356"/>
                  </a:lnTo>
                  <a:close/>
                  <a:moveTo>
                    <a:pt x="238125" y="437356"/>
                  </a:moveTo>
                  <a:lnTo>
                    <a:pt x="238125" y="340519"/>
                  </a:lnTo>
                  <a:lnTo>
                    <a:pt x="304800" y="340519"/>
                  </a:lnTo>
                  <a:lnTo>
                    <a:pt x="304800" y="437356"/>
                  </a:lnTo>
                  <a:close/>
                  <a:moveTo>
                    <a:pt x="437356" y="437356"/>
                  </a:moveTo>
                  <a:lnTo>
                    <a:pt x="381000" y="437356"/>
                  </a:lnTo>
                  <a:lnTo>
                    <a:pt x="381000" y="150813"/>
                  </a:lnTo>
                  <a:lnTo>
                    <a:pt x="297656" y="150813"/>
                  </a:lnTo>
                  <a:cubicBezTo>
                    <a:pt x="297027" y="157710"/>
                    <a:pt x="295144" y="164435"/>
                    <a:pt x="292100" y="170656"/>
                  </a:cubicBezTo>
                  <a:lnTo>
                    <a:pt x="361156" y="170656"/>
                  </a:lnTo>
                  <a:lnTo>
                    <a:pt x="361156" y="437356"/>
                  </a:lnTo>
                  <a:lnTo>
                    <a:pt x="324644" y="437356"/>
                  </a:lnTo>
                  <a:lnTo>
                    <a:pt x="324644" y="320675"/>
                  </a:lnTo>
                  <a:lnTo>
                    <a:pt x="131763" y="320675"/>
                  </a:lnTo>
                  <a:lnTo>
                    <a:pt x="131763" y="437356"/>
                  </a:lnTo>
                  <a:lnTo>
                    <a:pt x="95250" y="437356"/>
                  </a:lnTo>
                  <a:lnTo>
                    <a:pt x="95250" y="170656"/>
                  </a:lnTo>
                  <a:lnTo>
                    <a:pt x="164306" y="170656"/>
                  </a:lnTo>
                  <a:cubicBezTo>
                    <a:pt x="179495" y="205945"/>
                    <a:pt x="220416" y="222240"/>
                    <a:pt x="255705" y="207051"/>
                  </a:cubicBezTo>
                  <a:cubicBezTo>
                    <a:pt x="272044" y="200019"/>
                    <a:pt x="285068" y="186995"/>
                    <a:pt x="292100" y="170656"/>
                  </a:cubicBezTo>
                  <a:cubicBezTo>
                    <a:pt x="295144" y="164435"/>
                    <a:pt x="297027" y="157710"/>
                    <a:pt x="297656" y="150813"/>
                  </a:cubicBezTo>
                  <a:lnTo>
                    <a:pt x="297656" y="150813"/>
                  </a:lnTo>
                  <a:cubicBezTo>
                    <a:pt x="297656" y="148431"/>
                    <a:pt x="298450" y="145256"/>
                    <a:pt x="298450" y="142875"/>
                  </a:cubicBezTo>
                  <a:cubicBezTo>
                    <a:pt x="298450" y="104298"/>
                    <a:pt x="267177" y="73025"/>
                    <a:pt x="228600" y="73025"/>
                  </a:cubicBezTo>
                  <a:cubicBezTo>
                    <a:pt x="190023" y="73025"/>
                    <a:pt x="158750" y="104298"/>
                    <a:pt x="158750" y="142875"/>
                  </a:cubicBezTo>
                  <a:lnTo>
                    <a:pt x="158750" y="150813"/>
                  </a:lnTo>
                  <a:lnTo>
                    <a:pt x="76200" y="150813"/>
                  </a:lnTo>
                  <a:lnTo>
                    <a:pt x="76200" y="437356"/>
                  </a:lnTo>
                  <a:lnTo>
                    <a:pt x="19050" y="437356"/>
                  </a:lnTo>
                  <a:lnTo>
                    <a:pt x="19050" y="19050"/>
                  </a:lnTo>
                  <a:lnTo>
                    <a:pt x="437356" y="19050"/>
                  </a:lnTo>
                  <a:lnTo>
                    <a:pt x="437356" y="437356"/>
                  </a:lnTo>
                  <a:close/>
                  <a:moveTo>
                    <a:pt x="178594" y="150813"/>
                  </a:moveTo>
                  <a:cubicBezTo>
                    <a:pt x="178594" y="148431"/>
                    <a:pt x="177800" y="145256"/>
                    <a:pt x="177800" y="142875"/>
                  </a:cubicBezTo>
                  <a:cubicBezTo>
                    <a:pt x="177991" y="114898"/>
                    <a:pt x="200623" y="92266"/>
                    <a:pt x="228600" y="92075"/>
                  </a:cubicBezTo>
                  <a:cubicBezTo>
                    <a:pt x="256419" y="92337"/>
                    <a:pt x="278782" y="115056"/>
                    <a:pt x="278606" y="142875"/>
                  </a:cubicBezTo>
                  <a:cubicBezTo>
                    <a:pt x="278736" y="145545"/>
                    <a:pt x="278469" y="148221"/>
                    <a:pt x="277813" y="150813"/>
                  </a:cubicBezTo>
                  <a:lnTo>
                    <a:pt x="277813" y="150813"/>
                  </a:lnTo>
                  <a:cubicBezTo>
                    <a:pt x="276850" y="157982"/>
                    <a:pt x="274123" y="164801"/>
                    <a:pt x="269875" y="170656"/>
                  </a:cubicBezTo>
                  <a:cubicBezTo>
                    <a:pt x="260821" y="184634"/>
                    <a:pt x="245253" y="193017"/>
                    <a:pt x="228600" y="192881"/>
                  </a:cubicBezTo>
                  <a:cubicBezTo>
                    <a:pt x="211730" y="193029"/>
                    <a:pt x="195918" y="184675"/>
                    <a:pt x="186531" y="170656"/>
                  </a:cubicBezTo>
                  <a:lnTo>
                    <a:pt x="186531" y="170656"/>
                  </a:lnTo>
                  <a:cubicBezTo>
                    <a:pt x="182610" y="164626"/>
                    <a:pt x="179913" y="157884"/>
                    <a:pt x="178594" y="1508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13476"/>
                </a:solidFill>
              </a:endParaRPr>
            </a:p>
          </p:txBody>
        </p:sp>
        <p:sp>
          <p:nvSpPr>
            <p:cNvPr id="1013" name="Google Shape;1392;p87">
              <a:extLst>
                <a:ext uri="{FF2B5EF4-FFF2-40B4-BE49-F238E27FC236}">
                  <a16:creationId xmlns:a16="http://schemas.microsoft.com/office/drawing/2014/main" id="{70B16101-2A58-62A7-8ACC-A616D549E6EB}"/>
                </a:ext>
              </a:extLst>
            </p:cNvPr>
            <p:cNvSpPr/>
            <p:nvPr/>
          </p:nvSpPr>
          <p:spPr>
            <a:xfrm>
              <a:off x="859212" y="1230233"/>
              <a:ext cx="198119" cy="15240"/>
            </a:xfrm>
            <a:custGeom>
              <a:avLst/>
              <a:gdLst/>
              <a:ahLst/>
              <a:cxnLst/>
              <a:rect l="l" t="t" r="r" b="b"/>
              <a:pathLst>
                <a:path w="198119" h="15240" extrusionOk="0">
                  <a:moveTo>
                    <a:pt x="0" y="0"/>
                  </a:moveTo>
                  <a:lnTo>
                    <a:pt x="198120" y="0"/>
                  </a:lnTo>
                  <a:lnTo>
                    <a:pt x="198120" y="15240"/>
                  </a:lnTo>
                  <a:lnTo>
                    <a:pt x="0" y="152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13476"/>
                </a:solidFill>
              </a:endParaRPr>
            </a:p>
          </p:txBody>
        </p:sp>
        <p:sp>
          <p:nvSpPr>
            <p:cNvPr id="1014" name="Google Shape;1393;p87">
              <a:extLst>
                <a:ext uri="{FF2B5EF4-FFF2-40B4-BE49-F238E27FC236}">
                  <a16:creationId xmlns:a16="http://schemas.microsoft.com/office/drawing/2014/main" id="{2349B413-016F-1226-E27B-2F8D522590A8}"/>
                </a:ext>
              </a:extLst>
            </p:cNvPr>
            <p:cNvSpPr/>
            <p:nvPr/>
          </p:nvSpPr>
          <p:spPr>
            <a:xfrm>
              <a:off x="859212" y="1260745"/>
              <a:ext cx="198119" cy="22828"/>
            </a:xfrm>
            <a:custGeom>
              <a:avLst/>
              <a:gdLst/>
              <a:ahLst/>
              <a:cxnLst/>
              <a:rect l="l" t="t" r="r" b="b"/>
              <a:pathLst>
                <a:path w="198119" h="22828" extrusionOk="0">
                  <a:moveTo>
                    <a:pt x="0" y="0"/>
                  </a:moveTo>
                  <a:lnTo>
                    <a:pt x="198120" y="0"/>
                  </a:lnTo>
                  <a:lnTo>
                    <a:pt x="198120" y="22828"/>
                  </a:lnTo>
                  <a:lnTo>
                    <a:pt x="0" y="228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13476"/>
                </a:solidFill>
              </a:endParaRPr>
            </a:p>
          </p:txBody>
        </p:sp>
        <p:sp>
          <p:nvSpPr>
            <p:cNvPr id="1020" name="Google Shape;1394;p87">
              <a:extLst>
                <a:ext uri="{FF2B5EF4-FFF2-40B4-BE49-F238E27FC236}">
                  <a16:creationId xmlns:a16="http://schemas.microsoft.com/office/drawing/2014/main" id="{82B6BF32-B2AC-CA22-13AB-B231228CC962}"/>
                </a:ext>
              </a:extLst>
            </p:cNvPr>
            <p:cNvSpPr/>
            <p:nvPr/>
          </p:nvSpPr>
          <p:spPr>
            <a:xfrm>
              <a:off x="927793" y="1108313"/>
              <a:ext cx="60959" cy="53371"/>
            </a:xfrm>
            <a:custGeom>
              <a:avLst/>
              <a:gdLst/>
              <a:ahLst/>
              <a:cxnLst/>
              <a:rect l="l" t="t" r="r" b="b"/>
              <a:pathLst>
                <a:path w="60959" h="53371" extrusionOk="0">
                  <a:moveTo>
                    <a:pt x="19622" y="53372"/>
                  </a:moveTo>
                  <a:lnTo>
                    <a:pt x="40799" y="53372"/>
                  </a:lnTo>
                  <a:lnTo>
                    <a:pt x="40799" y="35719"/>
                  </a:lnTo>
                  <a:lnTo>
                    <a:pt x="60960" y="35719"/>
                  </a:lnTo>
                  <a:lnTo>
                    <a:pt x="60960" y="17208"/>
                  </a:lnTo>
                  <a:lnTo>
                    <a:pt x="40799" y="17208"/>
                  </a:lnTo>
                  <a:lnTo>
                    <a:pt x="40799" y="0"/>
                  </a:lnTo>
                  <a:lnTo>
                    <a:pt x="19622" y="0"/>
                  </a:lnTo>
                  <a:lnTo>
                    <a:pt x="19622" y="17208"/>
                  </a:lnTo>
                  <a:lnTo>
                    <a:pt x="0" y="17208"/>
                  </a:lnTo>
                  <a:lnTo>
                    <a:pt x="0" y="35719"/>
                  </a:lnTo>
                  <a:lnTo>
                    <a:pt x="19622" y="35719"/>
                  </a:lnTo>
                  <a:lnTo>
                    <a:pt x="19622" y="53372"/>
                  </a:lnTo>
                  <a:lnTo>
                    <a:pt x="19622" y="53372"/>
                  </a:lnTo>
                  <a:lnTo>
                    <a:pt x="19622" y="533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1347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561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>
          <a:extLst>
            <a:ext uri="{FF2B5EF4-FFF2-40B4-BE49-F238E27FC236}">
              <a16:creationId xmlns:a16="http://schemas.microsoft.com/office/drawing/2014/main" id="{767DB8B6-AAD1-0A73-611A-7F06D1887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2327168-19FC-B4E2-36CF-24FBC5709F6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9604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395" imgH="396" progId="TCLayout.ActiveDocument.1">
                  <p:embed/>
                </p:oleObj>
              </mc:Choice>
              <mc:Fallback>
                <p:oleObj name="think-cell Slide" r:id="rId21" imgW="395" imgH="39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93BBE6A-66BB-BD1B-992E-1F4B82D3D8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" name="Google Shape;950;g2e945761aac_0_454">
            <a:extLst>
              <a:ext uri="{FF2B5EF4-FFF2-40B4-BE49-F238E27FC236}">
                <a16:creationId xmlns:a16="http://schemas.microsoft.com/office/drawing/2014/main" id="{C26AFE24-F2DE-D5C8-07B4-2D8DCA85BCDE}"/>
              </a:ext>
            </a:extLst>
          </p:cNvPr>
          <p:cNvSpPr/>
          <p:nvPr/>
        </p:nvSpPr>
        <p:spPr>
          <a:xfrm>
            <a:off x="0" y="-2250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51" name="Google Shape;951;g2e945761aac_0_454">
            <a:extLst>
              <a:ext uri="{FF2B5EF4-FFF2-40B4-BE49-F238E27FC236}">
                <a16:creationId xmlns:a16="http://schemas.microsoft.com/office/drawing/2014/main" id="{411667ED-B8C6-0CBA-BC35-A1FD5DA14158}"/>
              </a:ext>
            </a:extLst>
          </p:cNvPr>
          <p:cNvSpPr/>
          <p:nvPr/>
        </p:nvSpPr>
        <p:spPr>
          <a:xfrm>
            <a:off x="0" y="2379750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60" name="Google Shape;960;g2e945761aac_0_454">
            <a:extLst>
              <a:ext uri="{FF2B5EF4-FFF2-40B4-BE49-F238E27FC236}">
                <a16:creationId xmlns:a16="http://schemas.microsoft.com/office/drawing/2014/main" id="{EB0F2850-B55B-5F7F-0CAA-CC8E597E0AD8}"/>
              </a:ext>
            </a:extLst>
          </p:cNvPr>
          <p:cNvSpPr txBox="1"/>
          <p:nvPr/>
        </p:nvSpPr>
        <p:spPr>
          <a:xfrm>
            <a:off x="8440286" y="4728006"/>
            <a:ext cx="522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l-GR" sz="1000">
                <a:latin typeface="Helvetica Neue"/>
                <a:ea typeface="Helvetica Neue"/>
                <a:cs typeface="Helvetica Neue"/>
                <a:sym typeface="Helvetica Neue"/>
              </a:rPr>
              <a:pPr/>
              <a:t>15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1" name="Google Shape;961;g2e945761aac_0_454">
            <a:extLst>
              <a:ext uri="{FF2B5EF4-FFF2-40B4-BE49-F238E27FC236}">
                <a16:creationId xmlns:a16="http://schemas.microsoft.com/office/drawing/2014/main" id="{2D5840BF-C943-7897-4BFC-17151A184CAA}"/>
              </a:ext>
            </a:extLst>
          </p:cNvPr>
          <p:cNvSpPr/>
          <p:nvPr/>
        </p:nvSpPr>
        <p:spPr>
          <a:xfrm>
            <a:off x="439051" y="178006"/>
            <a:ext cx="8554500" cy="5184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1600" dirty="0">
                <a:solidFill>
                  <a:schemeClr val="lt1"/>
                </a:solidFill>
              </a:rPr>
              <a:t>Μέσος χρόνος εξυπηρέτησης ασθενών ανά νοσοκομείο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3ECD69C9-F2BE-6479-AAC3-5B14E8B1EBE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8538135"/>
              </p:ext>
            </p:extLst>
          </p:nvPr>
        </p:nvGraphicFramePr>
        <p:xfrm>
          <a:off x="246063" y="685800"/>
          <a:ext cx="8299450" cy="249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F735517D-AD5B-8209-EB80-93CCB0CB31E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 rot="10800000">
            <a:off x="8513763" y="1419225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5F5939-65DB-8715-B640-C081147FBE95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328613" y="1495425"/>
            <a:ext cx="432435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F63599-EF77-137B-2A6A-CD596D905611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948238" y="1495425"/>
            <a:ext cx="351472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Google Shape;7;p6">
            <a:extLst>
              <a:ext uri="{FF2B5EF4-FFF2-40B4-BE49-F238E27FC236}">
                <a16:creationId xmlns:a16="http://schemas.microsoft.com/office/drawing/2014/main" id="{3205B77B-9249-8314-5128-BCE07062B80F}"/>
              </a:ext>
            </a:extLst>
          </p:cNvPr>
          <p:cNvSpPr txBox="1"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34963" y="3036888"/>
            <a:ext cx="7985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F50005-EF84-424A-B529-3130927B6AE7}" type="datetime'''''Γ''Ν''Α'''''' ''''''''Ε''''υαγ''γε''''λισ''μ''''''ός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Ευαγγελισμός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Google Shape;7;p6">
            <a:extLst>
              <a:ext uri="{FF2B5EF4-FFF2-40B4-BE49-F238E27FC236}">
                <a16:creationId xmlns:a16="http://schemas.microsoft.com/office/drawing/2014/main" id="{87A3C0C2-CAF0-40C1-74D9-0DF6E99F19CD}"/>
              </a:ext>
            </a:extLst>
          </p:cNvPr>
          <p:cNvSpPr txBox="1"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243013" y="3036888"/>
            <a:ext cx="6111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15AAA1-7429-426F-B9E8-6E9C39D2E0DC}" type="datetime'Γ''''ΟΝΚ'' ''Οι'''''' ''Άγιοι'''' Α''''ν''ά''''ργ''υροι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ΓΟΝΚ Οι Άγιοι Ανάργυροι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Google Shape;7;p6">
            <a:extLst>
              <a:ext uri="{FF2B5EF4-FFF2-40B4-BE49-F238E27FC236}">
                <a16:creationId xmlns:a16="http://schemas.microsoft.com/office/drawing/2014/main" id="{72DAF36E-95E3-FA64-9885-522ABD9754BA}"/>
              </a:ext>
            </a:extLst>
          </p:cNvPr>
          <p:cNvSpPr txBox="1"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027238" y="3036888"/>
            <a:ext cx="66833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415B14E-5E26-48F2-953A-C80F3AE696C2}" type="datetime'''''ΓΝ''''''Α'''' Γ. Γ''''''''ε''''''''νν''''ημα''τά''ς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Γ. Γεννηματάς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Google Shape;7;p6">
            <a:extLst>
              <a:ext uri="{FF2B5EF4-FFF2-40B4-BE49-F238E27FC236}">
                <a16:creationId xmlns:a16="http://schemas.microsoft.com/office/drawing/2014/main" id="{9A8E39AD-EBFC-1F31-91BC-3E3F00823262}"/>
              </a:ext>
            </a:extLst>
          </p:cNvPr>
          <p:cNvSpPr txBox="1"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905125" y="3036888"/>
            <a:ext cx="5397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046129-5237-421C-AF20-BAEBCC766752}" type="datetime'''''''''Γ''''ΝΑ'''''''''''''''' Κ''''''''Α''''''''Τ''''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ΚΑΤ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Google Shape;7;p6">
            <a:extLst>
              <a:ext uri="{FF2B5EF4-FFF2-40B4-BE49-F238E27FC236}">
                <a16:creationId xmlns:a16="http://schemas.microsoft.com/office/drawing/2014/main" id="{C46322D9-5E69-F148-D3EA-AB38136428E3}"/>
              </a:ext>
            </a:extLst>
          </p:cNvPr>
          <p:cNvSpPr txBox="1"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716338" y="3036888"/>
            <a:ext cx="5445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6F3E8AF-D88A-4359-ACCF-65F0A8322E07}" type="datetime'Πα''''''''ί''δ''ων Αγλ''α''''ΐ''α'''' Κυ''''''''''ρι''ακ''ού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Παίδων Αγλαΐα Κυριακού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Google Shape;7;p6">
            <a:extLst>
              <a:ext uri="{FF2B5EF4-FFF2-40B4-BE49-F238E27FC236}">
                <a16:creationId xmlns:a16="http://schemas.microsoft.com/office/drawing/2014/main" id="{032A255D-7D81-80DD-9EF2-5FA662384EAC}"/>
              </a:ext>
            </a:extLst>
          </p:cNvPr>
          <p:cNvSpPr txBox="1"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494213" y="3036888"/>
            <a:ext cx="6127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A12305-F198-4331-8883-AF54AF03C040}" type="datetime'''''''''Γ''Ν''''''''Α'''''''''''' ''''''''Λ''''''α''ϊκ''ό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Λαϊκό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Google Shape;7;p6">
            <a:extLst>
              <a:ext uri="{FF2B5EF4-FFF2-40B4-BE49-F238E27FC236}">
                <a16:creationId xmlns:a16="http://schemas.microsoft.com/office/drawing/2014/main" id="{50544553-199D-CA47-F530-886AEC4C3B25}"/>
              </a:ext>
            </a:extLst>
          </p:cNvPr>
          <p:cNvSpPr txBox="1"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235575" y="3036888"/>
            <a:ext cx="7588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975941-96A8-4214-B8D4-37AD18F00A58}" type="datetime'''''Γ''Ν''''''Α'' ''Σ''''''ισ''μα''''''''νόγλει''''''''ο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Σισμανόγλειο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5" name="Google Shape;7;p6">
            <a:extLst>
              <a:ext uri="{FF2B5EF4-FFF2-40B4-BE49-F238E27FC236}">
                <a16:creationId xmlns:a16="http://schemas.microsoft.com/office/drawing/2014/main" id="{C1070745-1E3D-9B2D-19FF-0EE0B452009F}"/>
              </a:ext>
            </a:extLst>
          </p:cNvPr>
          <p:cNvSpPr txBox="1"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051550" y="3036888"/>
            <a:ext cx="7524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BC8099-8E8F-4042-85E6-1303BC7F37CB}" type="datetime'''''''Π''ΓΝ'' ''''''''''Π''α''''''''''''''''τ''''''ρ''ών''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ΠΓΝ Πατρών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0" name="Google Shape;7;p6">
            <a:extLst>
              <a:ext uri="{FF2B5EF4-FFF2-40B4-BE49-F238E27FC236}">
                <a16:creationId xmlns:a16="http://schemas.microsoft.com/office/drawing/2014/main" id="{CCFA68EE-A406-6656-E6BD-F65C34EADE4C}"/>
              </a:ext>
            </a:extLst>
          </p:cNvPr>
          <p:cNvSpPr txBox="1"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927850" y="3036888"/>
            <a:ext cx="6286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9D81A9-844D-4E74-B595-7EAC53E6131B}" type="datetime'Πα''ί''''''''''''δ''ων ''''Αγία'' ''''''''Σ''''ο''φ''''''ί''α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Παίδων Αγία Σοφία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99" name="Google Shape;7;p6">
            <a:extLst>
              <a:ext uri="{FF2B5EF4-FFF2-40B4-BE49-F238E27FC236}">
                <a16:creationId xmlns:a16="http://schemas.microsoft.com/office/drawing/2014/main" id="{8887AA1E-DB68-203E-C7B2-EAADB7396215}"/>
              </a:ext>
            </a:extLst>
          </p:cNvPr>
          <p:cNvSpPr txBox="1"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699375" y="3036888"/>
            <a:ext cx="7127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6F7B09-440A-41F3-A0FC-2288ECD3D6EC}" type="datetime'''''''Π''Γ''''''''''''Ν ''''''Α''''''τ''''''''τ''ικό''''''ν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ΠΓΝ Αττικόν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Google Shape;7;p6">
            <a:extLst>
              <a:ext uri="{FF2B5EF4-FFF2-40B4-BE49-F238E27FC236}">
                <a16:creationId xmlns:a16="http://schemas.microsoft.com/office/drawing/2014/main" id="{8427E945-791E-EB40-451A-6B439E51E5CE}"/>
              </a:ext>
            </a:extLst>
          </p:cNvPr>
          <p:cNvSpPr txBox="1"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693150" y="1390650"/>
            <a:ext cx="246063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 </a:t>
            </a:r>
            <a:fld id="{E078E9B9-6CD1-4F4F-A41C-EE47C59211A4}" type="datetime'''4'''''''''''''''''''''''''''''''''''''''''''''''''''''''''''">
              <a:rPr lang="en-GB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4</a:t>
            </a:fld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36" name="Rectangle 935">
            <a:extLst>
              <a:ext uri="{FF2B5EF4-FFF2-40B4-BE49-F238E27FC236}">
                <a16:creationId xmlns:a16="http://schemas.microsoft.com/office/drawing/2014/main" id="{B0CA6A39-D667-AB99-50B8-00E70BA10A90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6432550" y="838200"/>
            <a:ext cx="179388" cy="133350"/>
          </a:xfrm>
          <a:prstGeom prst="rect">
            <a:avLst/>
          </a:prstGeom>
          <a:solidFill>
            <a:srgbClr val="D3E5F6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Google Shape;7;p6">
            <a:extLst>
              <a:ext uri="{FF2B5EF4-FFF2-40B4-BE49-F238E27FC236}">
                <a16:creationId xmlns:a16="http://schemas.microsoft.com/office/drawing/2014/main" id="{536ED275-D91B-AE59-EC9B-F430F673C937}"/>
              </a:ext>
            </a:extLst>
          </p:cNvPr>
          <p:cNvSpPr txBox="1"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662738" y="817563"/>
            <a:ext cx="22304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0236A2C-8D7C-4441-B1F2-055B5190F5DD}" type="datetime'Μέσ''ος χ''ρόνος'''' ''εξυπ''ηρ''έ''τηση''''ς'''' (''σε ώρες)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Μέσος χρόνος εξυπηρέτησης (σε ώρες)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99" name="Rectangle 998">
            <a:extLst>
              <a:ext uri="{FF2B5EF4-FFF2-40B4-BE49-F238E27FC236}">
                <a16:creationId xmlns:a16="http://schemas.microsoft.com/office/drawing/2014/main" id="{BA4F28C0-0B3D-986F-936A-4C613FF64EA1}"/>
              </a:ext>
            </a:extLst>
          </p:cNvPr>
          <p:cNvSpPr/>
          <p:nvPr/>
        </p:nvSpPr>
        <p:spPr>
          <a:xfrm>
            <a:off x="476249" y="3620000"/>
            <a:ext cx="8486037" cy="108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0" name="Google Shape;861;g2e945761aac_0_277">
            <a:extLst>
              <a:ext uri="{FF2B5EF4-FFF2-40B4-BE49-F238E27FC236}">
                <a16:creationId xmlns:a16="http://schemas.microsoft.com/office/drawing/2014/main" id="{1B68A2FD-ED75-DF82-4168-F07E7E40CE44}"/>
              </a:ext>
            </a:extLst>
          </p:cNvPr>
          <p:cNvSpPr txBox="1"/>
          <p:nvPr/>
        </p:nvSpPr>
        <p:spPr>
          <a:xfrm>
            <a:off x="1335405" y="3700463"/>
            <a:ext cx="7545387" cy="91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l-GR" sz="1300" dirty="0">
                <a:solidFill>
                  <a:schemeClr val="tx1"/>
                </a:solidFill>
              </a:rPr>
              <a:t>Ο </a:t>
            </a:r>
            <a:r>
              <a:rPr lang="el-GR" sz="1300" b="1" dirty="0">
                <a:solidFill>
                  <a:srgbClr val="013476"/>
                </a:solidFill>
              </a:rPr>
              <a:t>μέσος χρόνος εξυπηρέτησης ασθενών </a:t>
            </a:r>
            <a:r>
              <a:rPr lang="el-GR" sz="1300" dirty="0">
                <a:solidFill>
                  <a:schemeClr val="tx1"/>
                </a:solidFill>
              </a:rPr>
              <a:t>στα νοσοκομεία που έχουν ενταχθεί στο σύστημα υπολογίζεται σε </a:t>
            </a:r>
            <a:r>
              <a:rPr lang="el-GR" sz="1300" b="1" dirty="0">
                <a:solidFill>
                  <a:srgbClr val="013476"/>
                </a:solidFill>
              </a:rPr>
              <a:t>4 ώρες</a:t>
            </a:r>
            <a:r>
              <a:rPr lang="el-GR" sz="1300" dirty="0">
                <a:solidFill>
                  <a:srgbClr val="013476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l-GR" sz="1300" dirty="0">
                <a:solidFill>
                  <a:schemeClr val="tx1"/>
                </a:solidFill>
              </a:rPr>
              <a:t>Ο </a:t>
            </a:r>
            <a:r>
              <a:rPr lang="el-GR" sz="1300" b="1" dirty="0">
                <a:solidFill>
                  <a:srgbClr val="013476"/>
                </a:solidFill>
              </a:rPr>
              <a:t>χαμηλότερος</a:t>
            </a:r>
            <a:r>
              <a:rPr lang="el-GR" sz="1300" dirty="0">
                <a:solidFill>
                  <a:schemeClr val="tx1"/>
                </a:solidFill>
              </a:rPr>
              <a:t> χρόνος εξυπηρέτησης εντοπίζεται στο </a:t>
            </a:r>
            <a:r>
              <a:rPr lang="el-GR" sz="1300" b="1" dirty="0">
                <a:solidFill>
                  <a:srgbClr val="013476"/>
                </a:solidFill>
              </a:rPr>
              <a:t>Παίδων Αγία Σοφία </a:t>
            </a:r>
            <a:r>
              <a:rPr lang="el-GR" sz="1300" dirty="0">
                <a:solidFill>
                  <a:schemeClr val="tx1"/>
                </a:solidFill>
              </a:rPr>
              <a:t>όπου απαιτείται </a:t>
            </a:r>
            <a:r>
              <a:rPr lang="el-GR" sz="1300" b="1" dirty="0">
                <a:solidFill>
                  <a:srgbClr val="013476"/>
                </a:solidFill>
              </a:rPr>
              <a:t>1 ώρα και 58 λεπτά</a:t>
            </a:r>
            <a:r>
              <a:rPr lang="el-GR" sz="1300" dirty="0">
                <a:solidFill>
                  <a:schemeClr val="tx1"/>
                </a:solidFill>
              </a:rPr>
              <a:t>, ενώ ο </a:t>
            </a:r>
            <a:r>
              <a:rPr lang="el-GR" sz="1300" b="1" dirty="0">
                <a:solidFill>
                  <a:srgbClr val="013476"/>
                </a:solidFill>
              </a:rPr>
              <a:t>υψηλότερος</a:t>
            </a:r>
            <a:r>
              <a:rPr lang="el-GR" sz="1300" dirty="0">
                <a:solidFill>
                  <a:schemeClr val="tx1"/>
                </a:solidFill>
              </a:rPr>
              <a:t> χρόνος στο </a:t>
            </a:r>
            <a:r>
              <a:rPr lang="el-GR" sz="1300" b="1" dirty="0">
                <a:solidFill>
                  <a:srgbClr val="013476"/>
                </a:solidFill>
              </a:rPr>
              <a:t>ΓΝΑ Ευαγγελισμός σε 5 ώρες και 16 λεπτά.</a:t>
            </a:r>
          </a:p>
        </p:txBody>
      </p:sp>
      <p:sp>
        <p:nvSpPr>
          <p:cNvPr id="3" name="Freeform 60">
            <a:extLst>
              <a:ext uri="{FF2B5EF4-FFF2-40B4-BE49-F238E27FC236}">
                <a16:creationId xmlns:a16="http://schemas.microsoft.com/office/drawing/2014/main" id="{9119AC60-9A55-16C8-D25A-D1230025B47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6932" y="3890000"/>
            <a:ext cx="538470" cy="540000"/>
          </a:xfrm>
          <a:custGeom>
            <a:avLst/>
            <a:gdLst>
              <a:gd name="T0" fmla="*/ 0 w 576"/>
              <a:gd name="T1" fmla="*/ 0 h 576"/>
              <a:gd name="T2" fmla="*/ 0 w 576"/>
              <a:gd name="T3" fmla="*/ 576 h 576"/>
              <a:gd name="T4" fmla="*/ 576 w 576"/>
              <a:gd name="T5" fmla="*/ 576 h 576"/>
              <a:gd name="T6" fmla="*/ 576 w 576"/>
              <a:gd name="T7" fmla="*/ 0 h 576"/>
              <a:gd name="T8" fmla="*/ 0 w 576"/>
              <a:gd name="T9" fmla="*/ 0 h 576"/>
              <a:gd name="T10" fmla="*/ 551 w 576"/>
              <a:gd name="T11" fmla="*/ 551 h 576"/>
              <a:gd name="T12" fmla="*/ 24 w 576"/>
              <a:gd name="T13" fmla="*/ 551 h 576"/>
              <a:gd name="T14" fmla="*/ 24 w 576"/>
              <a:gd name="T15" fmla="*/ 24 h 576"/>
              <a:gd name="T16" fmla="*/ 551 w 576"/>
              <a:gd name="T17" fmla="*/ 24 h 576"/>
              <a:gd name="T18" fmla="*/ 551 w 576"/>
              <a:gd name="T19" fmla="*/ 551 h 576"/>
              <a:gd name="T20" fmla="*/ 288 w 576"/>
              <a:gd name="T21" fmla="*/ 479 h 576"/>
              <a:gd name="T22" fmla="*/ 97 w 576"/>
              <a:gd name="T23" fmla="*/ 288 h 576"/>
              <a:gd name="T24" fmla="*/ 288 w 576"/>
              <a:gd name="T25" fmla="*/ 97 h 576"/>
              <a:gd name="T26" fmla="*/ 479 w 576"/>
              <a:gd name="T27" fmla="*/ 288 h 576"/>
              <a:gd name="T28" fmla="*/ 288 w 576"/>
              <a:gd name="T29" fmla="*/ 479 h 576"/>
              <a:gd name="T30" fmla="*/ 288 w 576"/>
              <a:gd name="T31" fmla="*/ 121 h 576"/>
              <a:gd name="T32" fmla="*/ 121 w 576"/>
              <a:gd name="T33" fmla="*/ 288 h 576"/>
              <a:gd name="T34" fmla="*/ 288 w 576"/>
              <a:gd name="T35" fmla="*/ 454 h 576"/>
              <a:gd name="T36" fmla="*/ 454 w 576"/>
              <a:gd name="T37" fmla="*/ 288 h 576"/>
              <a:gd name="T38" fmla="*/ 288 w 576"/>
              <a:gd name="T39" fmla="*/ 121 h 576"/>
              <a:gd name="T40" fmla="*/ 422 w 576"/>
              <a:gd name="T41" fmla="*/ 300 h 576"/>
              <a:gd name="T42" fmla="*/ 275 w 576"/>
              <a:gd name="T43" fmla="*/ 300 h 576"/>
              <a:gd name="T44" fmla="*/ 275 w 576"/>
              <a:gd name="T45" fmla="*/ 153 h 576"/>
              <a:gd name="T46" fmla="*/ 300 w 576"/>
              <a:gd name="T47" fmla="*/ 153 h 576"/>
              <a:gd name="T48" fmla="*/ 300 w 576"/>
              <a:gd name="T49" fmla="*/ 276 h 576"/>
              <a:gd name="T50" fmla="*/ 422 w 576"/>
              <a:gd name="T51" fmla="*/ 276 h 576"/>
              <a:gd name="T52" fmla="*/ 422 w 576"/>
              <a:gd name="T53" fmla="*/ 30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6" h="576">
                <a:moveTo>
                  <a:pt x="0" y="0"/>
                </a:move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551" y="551"/>
                </a:moveTo>
                <a:cubicBezTo>
                  <a:pt x="24" y="551"/>
                  <a:pt x="24" y="551"/>
                  <a:pt x="24" y="551"/>
                </a:cubicBezTo>
                <a:cubicBezTo>
                  <a:pt x="24" y="24"/>
                  <a:pt x="24" y="24"/>
                  <a:pt x="24" y="24"/>
                </a:cubicBezTo>
                <a:cubicBezTo>
                  <a:pt x="551" y="24"/>
                  <a:pt x="551" y="24"/>
                  <a:pt x="551" y="24"/>
                </a:cubicBezTo>
                <a:lnTo>
                  <a:pt x="551" y="551"/>
                </a:lnTo>
                <a:close/>
                <a:moveTo>
                  <a:pt x="288" y="479"/>
                </a:moveTo>
                <a:cubicBezTo>
                  <a:pt x="182" y="479"/>
                  <a:pt x="97" y="393"/>
                  <a:pt x="97" y="288"/>
                </a:cubicBezTo>
                <a:cubicBezTo>
                  <a:pt x="97" y="182"/>
                  <a:pt x="182" y="97"/>
                  <a:pt x="288" y="97"/>
                </a:cubicBezTo>
                <a:cubicBezTo>
                  <a:pt x="393" y="97"/>
                  <a:pt x="479" y="182"/>
                  <a:pt x="479" y="288"/>
                </a:cubicBezTo>
                <a:cubicBezTo>
                  <a:pt x="479" y="393"/>
                  <a:pt x="393" y="479"/>
                  <a:pt x="288" y="479"/>
                </a:cubicBezTo>
                <a:close/>
                <a:moveTo>
                  <a:pt x="288" y="121"/>
                </a:moveTo>
                <a:cubicBezTo>
                  <a:pt x="196" y="121"/>
                  <a:pt x="121" y="196"/>
                  <a:pt x="121" y="288"/>
                </a:cubicBezTo>
                <a:cubicBezTo>
                  <a:pt x="121" y="380"/>
                  <a:pt x="196" y="454"/>
                  <a:pt x="288" y="454"/>
                </a:cubicBezTo>
                <a:cubicBezTo>
                  <a:pt x="380" y="454"/>
                  <a:pt x="454" y="380"/>
                  <a:pt x="454" y="288"/>
                </a:cubicBezTo>
                <a:cubicBezTo>
                  <a:pt x="454" y="196"/>
                  <a:pt x="380" y="121"/>
                  <a:pt x="288" y="121"/>
                </a:cubicBezTo>
                <a:close/>
                <a:moveTo>
                  <a:pt x="422" y="300"/>
                </a:moveTo>
                <a:cubicBezTo>
                  <a:pt x="275" y="300"/>
                  <a:pt x="275" y="300"/>
                  <a:pt x="275" y="300"/>
                </a:cubicBezTo>
                <a:cubicBezTo>
                  <a:pt x="275" y="153"/>
                  <a:pt x="275" y="153"/>
                  <a:pt x="275" y="153"/>
                </a:cubicBezTo>
                <a:cubicBezTo>
                  <a:pt x="300" y="153"/>
                  <a:pt x="300" y="153"/>
                  <a:pt x="300" y="153"/>
                </a:cubicBezTo>
                <a:cubicBezTo>
                  <a:pt x="300" y="276"/>
                  <a:pt x="300" y="276"/>
                  <a:pt x="300" y="276"/>
                </a:cubicBezTo>
                <a:cubicBezTo>
                  <a:pt x="422" y="276"/>
                  <a:pt x="422" y="276"/>
                  <a:pt x="422" y="276"/>
                </a:cubicBezTo>
                <a:lnTo>
                  <a:pt x="422" y="300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495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>
          <a:extLst>
            <a:ext uri="{FF2B5EF4-FFF2-40B4-BE49-F238E27FC236}">
              <a16:creationId xmlns:a16="http://schemas.microsoft.com/office/drawing/2014/main" id="{498E0397-73A3-2420-9B94-B01B622E8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hink-cell data - do not delete" hidden="1">
            <a:extLst>
              <a:ext uri="{FF2B5EF4-FFF2-40B4-BE49-F238E27FC236}">
                <a16:creationId xmlns:a16="http://schemas.microsoft.com/office/drawing/2014/main" id="{2B455C2B-4D60-9DEC-3CFE-47971337F2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41433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" name="Google Shape;950;g2e945761aac_0_454">
            <a:extLst>
              <a:ext uri="{FF2B5EF4-FFF2-40B4-BE49-F238E27FC236}">
                <a16:creationId xmlns:a16="http://schemas.microsoft.com/office/drawing/2014/main" id="{C2DB7103-AB60-6B91-DF7C-52DB0817AD9D}"/>
              </a:ext>
            </a:extLst>
          </p:cNvPr>
          <p:cNvSpPr/>
          <p:nvPr/>
        </p:nvSpPr>
        <p:spPr>
          <a:xfrm>
            <a:off x="0" y="-2250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51" name="Google Shape;951;g2e945761aac_0_454">
            <a:extLst>
              <a:ext uri="{FF2B5EF4-FFF2-40B4-BE49-F238E27FC236}">
                <a16:creationId xmlns:a16="http://schemas.microsoft.com/office/drawing/2014/main" id="{3363D46D-3E27-97D1-6286-EE7C8E6964CC}"/>
              </a:ext>
            </a:extLst>
          </p:cNvPr>
          <p:cNvSpPr/>
          <p:nvPr/>
        </p:nvSpPr>
        <p:spPr>
          <a:xfrm>
            <a:off x="0" y="2379750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60" name="Google Shape;960;g2e945761aac_0_454">
            <a:extLst>
              <a:ext uri="{FF2B5EF4-FFF2-40B4-BE49-F238E27FC236}">
                <a16:creationId xmlns:a16="http://schemas.microsoft.com/office/drawing/2014/main" id="{6A6BB727-8335-0D9D-9475-BD9A991E7395}"/>
              </a:ext>
            </a:extLst>
          </p:cNvPr>
          <p:cNvSpPr txBox="1"/>
          <p:nvPr/>
        </p:nvSpPr>
        <p:spPr>
          <a:xfrm>
            <a:off x="8440286" y="4728006"/>
            <a:ext cx="522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l-GR" sz="1000">
                <a:latin typeface="Helvetica Neue"/>
                <a:ea typeface="Helvetica Neue"/>
                <a:cs typeface="Helvetica Neue"/>
                <a:sym typeface="Helvetica Neue"/>
              </a:rPr>
              <a:pPr/>
              <a:t>16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1" name="Google Shape;961;g2e945761aac_0_454">
            <a:extLst>
              <a:ext uri="{FF2B5EF4-FFF2-40B4-BE49-F238E27FC236}">
                <a16:creationId xmlns:a16="http://schemas.microsoft.com/office/drawing/2014/main" id="{449AE89A-FE4F-8844-2D80-5F13A8E3DBE5}"/>
              </a:ext>
            </a:extLst>
          </p:cNvPr>
          <p:cNvSpPr/>
          <p:nvPr/>
        </p:nvSpPr>
        <p:spPr>
          <a:xfrm>
            <a:off x="439051" y="178006"/>
            <a:ext cx="8554500" cy="5184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1600" dirty="0">
                <a:solidFill>
                  <a:schemeClr val="lt1"/>
                </a:solidFill>
              </a:rPr>
              <a:t>Μέσος όρος εξυπηρέτησης ασθενών ανά κρισιμότητα περιστατικού στα νοσοκομεία</a:t>
            </a:r>
            <a:endParaRPr sz="1600" dirty="0">
              <a:solidFill>
                <a:schemeClr val="lt1"/>
              </a:solidFill>
            </a:endParaRPr>
          </a:p>
        </p:txBody>
      </p:sp>
      <p:graphicFrame>
        <p:nvGraphicFramePr>
          <p:cNvPr id="53" name="Google Shape;3981;p16">
            <a:extLst>
              <a:ext uri="{FF2B5EF4-FFF2-40B4-BE49-F238E27FC236}">
                <a16:creationId xmlns:a16="http://schemas.microsoft.com/office/drawing/2014/main" id="{8330A7A1-A90D-C5E1-6901-2687D04CAA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951877"/>
              </p:ext>
            </p:extLst>
          </p:nvPr>
        </p:nvGraphicFramePr>
        <p:xfrm>
          <a:off x="439051" y="1320830"/>
          <a:ext cx="8553601" cy="295199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5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696">
                  <a:extLst>
                    <a:ext uri="{9D8B030D-6E8A-4147-A177-3AD203B41FA5}">
                      <a16:colId xmlns:a16="http://schemas.microsoft.com/office/drawing/2014/main" val="1730626248"/>
                    </a:ext>
                  </a:extLst>
                </a:gridCol>
                <a:gridCol w="1431696">
                  <a:extLst>
                    <a:ext uri="{9D8B030D-6E8A-4147-A177-3AD203B41FA5}">
                      <a16:colId xmlns:a16="http://schemas.microsoft.com/office/drawing/2014/main" val="3777863505"/>
                    </a:ext>
                  </a:extLst>
                </a:gridCol>
                <a:gridCol w="1431696">
                  <a:extLst>
                    <a:ext uri="{9D8B030D-6E8A-4147-A177-3AD203B41FA5}">
                      <a16:colId xmlns:a16="http://schemas.microsoft.com/office/drawing/2014/main" val="2834697872"/>
                    </a:ext>
                  </a:extLst>
                </a:gridCol>
                <a:gridCol w="1431696">
                  <a:extLst>
                    <a:ext uri="{9D8B030D-6E8A-4147-A177-3AD203B41FA5}">
                      <a16:colId xmlns:a16="http://schemas.microsoft.com/office/drawing/2014/main" val="2996946449"/>
                    </a:ext>
                  </a:extLst>
                </a:gridCol>
              </a:tblGrid>
              <a:tr h="8217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200" b="1" i="0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Κρισιμότητα περιστατικών</a:t>
                      </a:r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*</a:t>
                      </a:r>
                      <a:endParaRPr sz="12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BCBCB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34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ESI-1</a:t>
                      </a:r>
                      <a:endParaRPr sz="12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34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ESI-2</a:t>
                      </a:r>
                      <a:endParaRPr lang="en-US" sz="12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34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ESI-3</a:t>
                      </a:r>
                      <a:endParaRPr lang="en-US" sz="12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34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ESI-4</a:t>
                      </a:r>
                      <a:endParaRPr lang="en-US" sz="12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34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ESI-</a:t>
                      </a:r>
                      <a:r>
                        <a:rPr lang="el-GR" sz="1200" b="1" i="0" u="none" strike="noStrike" cap="none" dirty="0">
                          <a:solidFill>
                            <a:schemeClr val="lt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lang="en-US" sz="12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3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1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l-GR" sz="1200" b="1" i="0" u="none" strike="noStrike" cap="none" dirty="0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Συνολικός αριθμός ασθενών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BCBCB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2.532</a:t>
                      </a:r>
                      <a:r>
                        <a:rPr lang="el-GR" sz="1200" b="0" i="0" u="none" strike="noStrike" cap="none" dirty="0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ασθενείς</a:t>
                      </a:r>
                      <a:endParaRPr sz="1200" b="0" i="0" u="none" strike="noStrike" cap="none" dirty="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6.801 </a:t>
                      </a:r>
                      <a:r>
                        <a:rPr lang="el-GR" sz="1200" b="0" i="0" u="none" strike="noStrike" cap="none" dirty="0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ασθενείς</a:t>
                      </a:r>
                      <a:endParaRPr sz="1200" b="0" i="0" u="none" strike="noStrike" cap="none" dirty="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l-GR" sz="1200" b="0" i="0" u="none" strike="noStrike" cap="none" dirty="0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16.815 ασθενείς</a:t>
                      </a:r>
                      <a:endParaRPr sz="1200" b="0" i="0" u="none" strike="noStrike" cap="none" dirty="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l-GR" sz="1200" b="0" i="0" u="none" strike="noStrike" cap="none" dirty="0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7.655 ασθενείς</a:t>
                      </a:r>
                      <a:endParaRPr sz="1200" b="0" i="0" u="none" strike="noStrike" cap="none" dirty="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l-GR" sz="1200" b="0" i="0" u="none" strike="noStrike" cap="none" dirty="0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966 ασθενείς</a:t>
                      </a:r>
                      <a:endParaRPr sz="1200" b="0" i="0" u="none" strike="noStrike" cap="none" dirty="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1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l-GR" sz="1200" b="1" i="0" u="none" strike="noStrike" cap="none" dirty="0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Μέσος χρόνος εξυπηρέτησης</a:t>
                      </a:r>
                      <a:endParaRPr sz="1200" b="1" i="0" u="none" strike="noStrike" cap="none" dirty="0">
                        <a:solidFill>
                          <a:srgbClr val="40404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CBCBCB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1200" dirty="0"/>
                        <a:t>4,33 </a:t>
                      </a:r>
                      <a:r>
                        <a:rPr lang="el-GR" sz="1200" dirty="0"/>
                        <a:t>ώρες</a:t>
                      </a:r>
                      <a:endParaRPr sz="12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l-GR" sz="1200" dirty="0"/>
                        <a:t>5,11 ώρες</a:t>
                      </a:r>
                      <a:endParaRPr sz="12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l-GR" sz="1200" dirty="0"/>
                        <a:t>4,18 ώρες</a:t>
                      </a:r>
                      <a:endParaRPr sz="12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l-GR" sz="1200" dirty="0"/>
                        <a:t>3,15 ώρες</a:t>
                      </a:r>
                      <a:endParaRPr sz="12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l-GR" sz="1200" dirty="0"/>
                        <a:t>2,59 ώρες</a:t>
                      </a:r>
                      <a:endParaRPr sz="12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Google Shape;861;g2e945761aac_0_277">
            <a:extLst>
              <a:ext uri="{FF2B5EF4-FFF2-40B4-BE49-F238E27FC236}">
                <a16:creationId xmlns:a16="http://schemas.microsoft.com/office/drawing/2014/main" id="{CC173DFA-E3A1-DA20-EBC0-AE59A5784B0C}"/>
              </a:ext>
            </a:extLst>
          </p:cNvPr>
          <p:cNvSpPr txBox="1"/>
          <p:nvPr/>
        </p:nvSpPr>
        <p:spPr>
          <a:xfrm>
            <a:off x="1015844" y="4374201"/>
            <a:ext cx="7914638" cy="114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spcAft>
                <a:spcPts val="600"/>
              </a:spcAft>
            </a:pPr>
            <a:r>
              <a:rPr lang="el-GR" sz="1000" i="1" dirty="0">
                <a:solidFill>
                  <a:schemeClr val="tx1"/>
                </a:solidFill>
              </a:rPr>
              <a:t>* Η κρισιμότητα των περιστατικών κρίνεται με βάση το </a:t>
            </a:r>
            <a:r>
              <a:rPr lang="en-US" sz="1000" i="1" dirty="0">
                <a:solidFill>
                  <a:schemeClr val="tx1"/>
                </a:solidFill>
              </a:rPr>
              <a:t>Emergency Severity Index </a:t>
            </a:r>
            <a:r>
              <a:rPr lang="el-GR" sz="1000" i="1" dirty="0">
                <a:solidFill>
                  <a:schemeClr val="tx1"/>
                </a:solidFill>
              </a:rPr>
              <a:t>(αρκετά κρίσιμο περιστατικό 1 – λιγότερο κρίσιμο 5)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42A9DB-F5C2-7610-B964-5A2A91BCA2B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4022" y="761626"/>
            <a:ext cx="8554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l-GR" sz="1300" dirty="0"/>
              <a:t>Ο πίνακας αποτυπώνει το συνολικό αριθμό περιστατικών σε συνάρτηση με το μέσο χρόνο εξυπηρέτησης των κρίσιμων περιστατικών. </a:t>
            </a:r>
          </a:p>
        </p:txBody>
      </p:sp>
    </p:spTree>
    <p:extLst>
      <p:ext uri="{BB962C8B-B14F-4D97-AF65-F5344CB8AC3E}">
        <p14:creationId xmlns:p14="http://schemas.microsoft.com/office/powerpoint/2010/main" val="1438322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>
          <a:extLst>
            <a:ext uri="{FF2B5EF4-FFF2-40B4-BE49-F238E27FC236}">
              <a16:creationId xmlns:a16="http://schemas.microsoft.com/office/drawing/2014/main" id="{40B60916-D242-D8E9-4F3C-67DBC43AD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F6280D5-30F8-A45A-4C20-18C2CA62851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016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3" imgW="395" imgH="396" progId="TCLayout.ActiveDocument.1">
                  <p:embed/>
                </p:oleObj>
              </mc:Choice>
              <mc:Fallback>
                <p:oleObj name="think-cell Slide" r:id="rId53" imgW="395" imgH="39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9112F8-62CE-1AC3-DFF2-B057486B33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9" name="Google Shape;859;g2e945761aac_0_277">
            <a:extLst>
              <a:ext uri="{FF2B5EF4-FFF2-40B4-BE49-F238E27FC236}">
                <a16:creationId xmlns:a16="http://schemas.microsoft.com/office/drawing/2014/main" id="{D74EA676-48AE-D3C9-93E2-05189A45150C}"/>
              </a:ext>
            </a:extLst>
          </p:cNvPr>
          <p:cNvSpPr/>
          <p:nvPr/>
        </p:nvSpPr>
        <p:spPr>
          <a:xfrm>
            <a:off x="4350" y="-4375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860" name="Google Shape;860;g2e945761aac_0_277">
            <a:extLst>
              <a:ext uri="{FF2B5EF4-FFF2-40B4-BE49-F238E27FC236}">
                <a16:creationId xmlns:a16="http://schemas.microsoft.com/office/drawing/2014/main" id="{9B71E192-836A-484A-CA19-63B698FE1CE0}"/>
              </a:ext>
            </a:extLst>
          </p:cNvPr>
          <p:cNvSpPr/>
          <p:nvPr/>
        </p:nvSpPr>
        <p:spPr>
          <a:xfrm>
            <a:off x="4350" y="2377625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862" name="Google Shape;862;g2e945761aac_0_277">
            <a:extLst>
              <a:ext uri="{FF2B5EF4-FFF2-40B4-BE49-F238E27FC236}">
                <a16:creationId xmlns:a16="http://schemas.microsoft.com/office/drawing/2014/main" id="{2ABEB32B-AE3B-7E6C-CF42-935FAA3B6532}"/>
              </a:ext>
            </a:extLst>
          </p:cNvPr>
          <p:cNvSpPr txBox="1"/>
          <p:nvPr/>
        </p:nvSpPr>
        <p:spPr>
          <a:xfrm>
            <a:off x="8440286" y="4728006"/>
            <a:ext cx="522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l-GR" sz="1000">
                <a:latin typeface="Helvetica Neue"/>
                <a:ea typeface="Helvetica Neue"/>
                <a:cs typeface="Helvetica Neue"/>
                <a:sym typeface="Helvetica Neue"/>
              </a:rPr>
              <a:pPr/>
              <a:t>17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3" name="Google Shape;863;g2e945761aac_0_277">
            <a:extLst>
              <a:ext uri="{FF2B5EF4-FFF2-40B4-BE49-F238E27FC236}">
                <a16:creationId xmlns:a16="http://schemas.microsoft.com/office/drawing/2014/main" id="{556B0FC3-0E7F-AD6D-EF72-E2AC5F6ED770}"/>
              </a:ext>
            </a:extLst>
          </p:cNvPr>
          <p:cNvSpPr/>
          <p:nvPr/>
        </p:nvSpPr>
        <p:spPr>
          <a:xfrm>
            <a:off x="439074" y="178006"/>
            <a:ext cx="8554500" cy="5184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1600" dirty="0">
                <a:solidFill>
                  <a:schemeClr val="lt1"/>
                </a:solidFill>
              </a:rPr>
              <a:t>Εξυπηρέτηση περιστατικών με στοιχεία πρόσφατης εφημερίας (24-27/7) των νοσοκομείων</a:t>
            </a:r>
            <a:endParaRPr sz="1600" dirty="0">
              <a:solidFill>
                <a:schemeClr val="lt1"/>
              </a:solidFill>
            </a:endParaRPr>
          </a:p>
        </p:txBody>
      </p:sp>
      <p:graphicFrame>
        <p:nvGraphicFramePr>
          <p:cNvPr id="927" name="Chart 926">
            <a:extLst>
              <a:ext uri="{FF2B5EF4-FFF2-40B4-BE49-F238E27FC236}">
                <a16:creationId xmlns:a16="http://schemas.microsoft.com/office/drawing/2014/main" id="{4836ABD7-EA68-1B62-6DFD-5A756BEDDED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7400269"/>
              </p:ext>
            </p:extLst>
          </p:nvPr>
        </p:nvGraphicFramePr>
        <p:xfrm>
          <a:off x="358775" y="1354138"/>
          <a:ext cx="1439863" cy="143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5"/>
          </a:graphicData>
        </a:graphic>
      </p:graphicFrame>
      <p:sp>
        <p:nvSpPr>
          <p:cNvPr id="14" name="Arc 13">
            <a:extLst>
              <a:ext uri="{FF2B5EF4-FFF2-40B4-BE49-F238E27FC236}">
                <a16:creationId xmlns:a16="http://schemas.microsoft.com/office/drawing/2014/main" id="{D5B87867-A303-1197-01C7-5BAA248426C6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758825" y="1754188"/>
            <a:ext cx="638174" cy="638174"/>
          </a:xfrm>
          <a:prstGeom prst="arc">
            <a:avLst>
              <a:gd name="adj1" fmla="val 234"/>
              <a:gd name="adj2" fmla="val 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4E618831-DFA8-D603-500E-B48D2B5F9191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439739" y="1435100"/>
            <a:ext cx="1276348" cy="1276349"/>
          </a:xfrm>
          <a:prstGeom prst="arc">
            <a:avLst>
              <a:gd name="adj1" fmla="val 234"/>
              <a:gd name="adj2" fmla="val 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30" name="Chart 929">
            <a:extLst>
              <a:ext uri="{FF2B5EF4-FFF2-40B4-BE49-F238E27FC236}">
                <a16:creationId xmlns:a16="http://schemas.microsoft.com/office/drawing/2014/main" id="{54E5665F-BC01-9D86-4ECE-065E8F434D65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30780400"/>
              </p:ext>
            </p:extLst>
          </p:nvPr>
        </p:nvGraphicFramePr>
        <p:xfrm>
          <a:off x="2193925" y="1354138"/>
          <a:ext cx="1439863" cy="143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6"/>
          </a:graphicData>
        </a:graphic>
      </p:graphicFrame>
      <p:sp>
        <p:nvSpPr>
          <p:cNvPr id="35" name="Arc 34">
            <a:extLst>
              <a:ext uri="{FF2B5EF4-FFF2-40B4-BE49-F238E27FC236}">
                <a16:creationId xmlns:a16="http://schemas.microsoft.com/office/drawing/2014/main" id="{4673CE3C-1085-1CB5-D422-0F9BF61B755D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2593975" y="1754188"/>
            <a:ext cx="638174" cy="638174"/>
          </a:xfrm>
          <a:prstGeom prst="arc">
            <a:avLst>
              <a:gd name="adj1" fmla="val 234"/>
              <a:gd name="adj2" fmla="val 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CDADB2C0-4A28-F77C-EE51-F2565B7338EC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2274888" y="1435100"/>
            <a:ext cx="1276349" cy="1276349"/>
          </a:xfrm>
          <a:prstGeom prst="arc">
            <a:avLst>
              <a:gd name="adj1" fmla="val 234"/>
              <a:gd name="adj2" fmla="val 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60" name="Chart 959">
            <a:extLst>
              <a:ext uri="{FF2B5EF4-FFF2-40B4-BE49-F238E27FC236}">
                <a16:creationId xmlns:a16="http://schemas.microsoft.com/office/drawing/2014/main" id="{5083FF9C-96A5-1DAB-48E6-8107275B9B89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59520320"/>
              </p:ext>
            </p:extLst>
          </p:nvPr>
        </p:nvGraphicFramePr>
        <p:xfrm>
          <a:off x="3925888" y="1354138"/>
          <a:ext cx="1439862" cy="143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7"/>
          </a:graphicData>
        </a:graphic>
      </p:graphicFrame>
      <p:sp>
        <p:nvSpPr>
          <p:cNvPr id="39" name="Arc 38">
            <a:extLst>
              <a:ext uri="{FF2B5EF4-FFF2-40B4-BE49-F238E27FC236}">
                <a16:creationId xmlns:a16="http://schemas.microsoft.com/office/drawing/2014/main" id="{DD6E76AB-3376-B61B-4E47-0DC0B0B7F2DD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4325938" y="1754188"/>
            <a:ext cx="638175" cy="638174"/>
          </a:xfrm>
          <a:prstGeom prst="arc">
            <a:avLst>
              <a:gd name="adj1" fmla="val 234"/>
              <a:gd name="adj2" fmla="val 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B7954451-E17E-79A1-9DB4-6F4077607371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4006850" y="1435100"/>
            <a:ext cx="1276349" cy="1276349"/>
          </a:xfrm>
          <a:prstGeom prst="arc">
            <a:avLst>
              <a:gd name="adj1" fmla="val 234"/>
              <a:gd name="adj2" fmla="val 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61" name="Chart 960">
            <a:extLst>
              <a:ext uri="{FF2B5EF4-FFF2-40B4-BE49-F238E27FC236}">
                <a16:creationId xmlns:a16="http://schemas.microsoft.com/office/drawing/2014/main" id="{D445B6DD-A25D-25D5-101A-826EAD28D09A}"/>
              </a:ext>
            </a:extLst>
          </p:cNvPr>
          <p:cNvGraphicFramePr/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017969369"/>
              </p:ext>
            </p:extLst>
          </p:nvPr>
        </p:nvGraphicFramePr>
        <p:xfrm>
          <a:off x="5703888" y="1354138"/>
          <a:ext cx="1439862" cy="143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8"/>
          </a:graphicData>
        </a:graphic>
      </p:graphicFrame>
      <p:sp>
        <p:nvSpPr>
          <p:cNvPr id="43" name="Arc 42">
            <a:extLst>
              <a:ext uri="{FF2B5EF4-FFF2-40B4-BE49-F238E27FC236}">
                <a16:creationId xmlns:a16="http://schemas.microsoft.com/office/drawing/2014/main" id="{2759A10E-7139-B8FA-5F6B-8082A53FAFAB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6103938" y="1754188"/>
            <a:ext cx="638175" cy="638174"/>
          </a:xfrm>
          <a:prstGeom prst="arc">
            <a:avLst>
              <a:gd name="adj1" fmla="val 234"/>
              <a:gd name="adj2" fmla="val 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85736DFF-ED87-9367-14AC-E40618D03939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5784850" y="1435100"/>
            <a:ext cx="1276349" cy="1276349"/>
          </a:xfrm>
          <a:prstGeom prst="arc">
            <a:avLst>
              <a:gd name="adj1" fmla="val 234"/>
              <a:gd name="adj2" fmla="val 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62" name="Chart 961">
            <a:extLst>
              <a:ext uri="{FF2B5EF4-FFF2-40B4-BE49-F238E27FC236}">
                <a16:creationId xmlns:a16="http://schemas.microsoft.com/office/drawing/2014/main" id="{8F4792B8-3143-164B-E959-56256596B969}"/>
              </a:ext>
            </a:extLst>
          </p:cNvPr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689018091"/>
              </p:ext>
            </p:extLst>
          </p:nvPr>
        </p:nvGraphicFramePr>
        <p:xfrm>
          <a:off x="7483475" y="1354138"/>
          <a:ext cx="1439863" cy="143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9"/>
          </a:graphicData>
        </a:graphic>
      </p:graphicFrame>
      <p:sp>
        <p:nvSpPr>
          <p:cNvPr id="47" name="Arc 46">
            <a:extLst>
              <a:ext uri="{FF2B5EF4-FFF2-40B4-BE49-F238E27FC236}">
                <a16:creationId xmlns:a16="http://schemas.microsoft.com/office/drawing/2014/main" id="{0D29AD62-0E68-7DD8-F3A8-5994603C123C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7883525" y="1754188"/>
            <a:ext cx="638174" cy="638174"/>
          </a:xfrm>
          <a:prstGeom prst="arc">
            <a:avLst>
              <a:gd name="adj1" fmla="val 234"/>
              <a:gd name="adj2" fmla="val 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F6B04977-AF25-8943-B1CE-DC1232FEB19A}"/>
              </a:ext>
            </a:extLst>
          </p:cNvPr>
          <p:cNvSpPr/>
          <p:nvPr>
            <p:custDataLst>
              <p:tags r:id="rId16"/>
            </p:custDataLst>
          </p:nvPr>
        </p:nvSpPr>
        <p:spPr bwMode="gray">
          <a:xfrm>
            <a:off x="7564438" y="1435100"/>
            <a:ext cx="1276349" cy="1276349"/>
          </a:xfrm>
          <a:prstGeom prst="arc">
            <a:avLst>
              <a:gd name="adj1" fmla="val 234"/>
              <a:gd name="adj2" fmla="val 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78" name="Chart 977">
            <a:extLst>
              <a:ext uri="{FF2B5EF4-FFF2-40B4-BE49-F238E27FC236}">
                <a16:creationId xmlns:a16="http://schemas.microsoft.com/office/drawing/2014/main" id="{F5566247-DA81-0226-54B7-49CA4ACB50DF}"/>
              </a:ext>
            </a:extLst>
          </p:cNvPr>
          <p:cNvGraphicFramePr/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76199092"/>
              </p:ext>
            </p:extLst>
          </p:nvPr>
        </p:nvGraphicFramePr>
        <p:xfrm>
          <a:off x="369888" y="3198813"/>
          <a:ext cx="1439862" cy="143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0"/>
          </a:graphicData>
        </a:graphic>
      </p:graphicFrame>
      <p:sp>
        <p:nvSpPr>
          <p:cNvPr id="904" name="Arc 903">
            <a:extLst>
              <a:ext uri="{FF2B5EF4-FFF2-40B4-BE49-F238E27FC236}">
                <a16:creationId xmlns:a16="http://schemas.microsoft.com/office/drawing/2014/main" id="{BECD3E4E-347C-661C-7448-7FE569C0C8FA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769938" y="3598863"/>
            <a:ext cx="638175" cy="638174"/>
          </a:xfrm>
          <a:prstGeom prst="arc">
            <a:avLst>
              <a:gd name="adj1" fmla="val 234"/>
              <a:gd name="adj2" fmla="val 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5" name="Arc 904">
            <a:extLst>
              <a:ext uri="{FF2B5EF4-FFF2-40B4-BE49-F238E27FC236}">
                <a16:creationId xmlns:a16="http://schemas.microsoft.com/office/drawing/2014/main" id="{7340E4F7-368F-4E88-D83D-827E487F76DD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450850" y="3279775"/>
            <a:ext cx="1276350" cy="1276350"/>
          </a:xfrm>
          <a:prstGeom prst="arc">
            <a:avLst>
              <a:gd name="adj1" fmla="val 234"/>
              <a:gd name="adj2" fmla="val 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79" name="Chart 978">
            <a:extLst>
              <a:ext uri="{FF2B5EF4-FFF2-40B4-BE49-F238E27FC236}">
                <a16:creationId xmlns:a16="http://schemas.microsoft.com/office/drawing/2014/main" id="{B6FAA0CD-2240-D340-5D70-B7531C53C641}"/>
              </a:ext>
            </a:extLst>
          </p:cNvPr>
          <p:cNvGraphicFramePr/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716480241"/>
              </p:ext>
            </p:extLst>
          </p:nvPr>
        </p:nvGraphicFramePr>
        <p:xfrm>
          <a:off x="2147888" y="3198813"/>
          <a:ext cx="1439862" cy="143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1"/>
          </a:graphicData>
        </a:graphic>
      </p:graphicFrame>
      <p:sp>
        <p:nvSpPr>
          <p:cNvPr id="907" name="Arc 906">
            <a:extLst>
              <a:ext uri="{FF2B5EF4-FFF2-40B4-BE49-F238E27FC236}">
                <a16:creationId xmlns:a16="http://schemas.microsoft.com/office/drawing/2014/main" id="{133185CC-FD7D-DC1A-FFDB-9A752C9DDA7D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2547938" y="3598863"/>
            <a:ext cx="638175" cy="638174"/>
          </a:xfrm>
          <a:prstGeom prst="arc">
            <a:avLst>
              <a:gd name="adj1" fmla="val 234"/>
              <a:gd name="adj2" fmla="val 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8" name="Arc 907">
            <a:extLst>
              <a:ext uri="{FF2B5EF4-FFF2-40B4-BE49-F238E27FC236}">
                <a16:creationId xmlns:a16="http://schemas.microsoft.com/office/drawing/2014/main" id="{1D5EEDE2-E80B-26AA-8C1B-008F7AB8F8F8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2228850" y="3279775"/>
            <a:ext cx="1276350" cy="1276350"/>
          </a:xfrm>
          <a:prstGeom prst="arc">
            <a:avLst>
              <a:gd name="adj1" fmla="val 234"/>
              <a:gd name="adj2" fmla="val 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80" name="Chart 979">
            <a:extLst>
              <a:ext uri="{FF2B5EF4-FFF2-40B4-BE49-F238E27FC236}">
                <a16:creationId xmlns:a16="http://schemas.microsoft.com/office/drawing/2014/main" id="{FB625FF1-1BAA-AE58-8589-9ADACD89286C}"/>
              </a:ext>
            </a:extLst>
          </p:cNvPr>
          <p:cNvGraphicFramePr/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550983536"/>
              </p:ext>
            </p:extLst>
          </p:nvPr>
        </p:nvGraphicFramePr>
        <p:xfrm>
          <a:off x="3927475" y="3198813"/>
          <a:ext cx="1439863" cy="143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2"/>
          </a:graphicData>
        </a:graphic>
      </p:graphicFrame>
      <p:sp>
        <p:nvSpPr>
          <p:cNvPr id="910" name="Arc 909">
            <a:extLst>
              <a:ext uri="{FF2B5EF4-FFF2-40B4-BE49-F238E27FC236}">
                <a16:creationId xmlns:a16="http://schemas.microsoft.com/office/drawing/2014/main" id="{6E010B1B-E288-F6FF-44AE-A0E3DDCF6085}"/>
              </a:ext>
            </a:extLst>
          </p:cNvPr>
          <p:cNvSpPr/>
          <p:nvPr>
            <p:custDataLst>
              <p:tags r:id="rId24"/>
            </p:custDataLst>
          </p:nvPr>
        </p:nvSpPr>
        <p:spPr bwMode="gray">
          <a:xfrm>
            <a:off x="4327525" y="3598863"/>
            <a:ext cx="638175" cy="638174"/>
          </a:xfrm>
          <a:prstGeom prst="arc">
            <a:avLst>
              <a:gd name="adj1" fmla="val 234"/>
              <a:gd name="adj2" fmla="val 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1" name="Arc 910">
            <a:extLst>
              <a:ext uri="{FF2B5EF4-FFF2-40B4-BE49-F238E27FC236}">
                <a16:creationId xmlns:a16="http://schemas.microsoft.com/office/drawing/2014/main" id="{E3856256-1D1C-2ACA-4F9D-43389519F481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4008438" y="3279775"/>
            <a:ext cx="1276350" cy="1276350"/>
          </a:xfrm>
          <a:prstGeom prst="arc">
            <a:avLst>
              <a:gd name="adj1" fmla="val 234"/>
              <a:gd name="adj2" fmla="val 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81" name="Chart 980">
            <a:extLst>
              <a:ext uri="{FF2B5EF4-FFF2-40B4-BE49-F238E27FC236}">
                <a16:creationId xmlns:a16="http://schemas.microsoft.com/office/drawing/2014/main" id="{87889F5F-796F-B0C3-252E-B5711CDE9B9A}"/>
              </a:ext>
            </a:extLst>
          </p:cNvPr>
          <p:cNvGraphicFramePr/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4074259054"/>
              </p:ext>
            </p:extLst>
          </p:nvPr>
        </p:nvGraphicFramePr>
        <p:xfrm>
          <a:off x="5705475" y="3198813"/>
          <a:ext cx="1439863" cy="143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3"/>
          </a:graphicData>
        </a:graphic>
      </p:graphicFrame>
      <p:sp>
        <p:nvSpPr>
          <p:cNvPr id="913" name="Arc 912">
            <a:extLst>
              <a:ext uri="{FF2B5EF4-FFF2-40B4-BE49-F238E27FC236}">
                <a16:creationId xmlns:a16="http://schemas.microsoft.com/office/drawing/2014/main" id="{B2F2B766-7C00-3D71-334E-8BA5F807F931}"/>
              </a:ext>
            </a:extLst>
          </p:cNvPr>
          <p:cNvSpPr/>
          <p:nvPr>
            <p:custDataLst>
              <p:tags r:id="rId27"/>
            </p:custDataLst>
          </p:nvPr>
        </p:nvSpPr>
        <p:spPr bwMode="gray">
          <a:xfrm>
            <a:off x="6105525" y="3598863"/>
            <a:ext cx="638175" cy="638174"/>
          </a:xfrm>
          <a:prstGeom prst="arc">
            <a:avLst>
              <a:gd name="adj1" fmla="val 234"/>
              <a:gd name="adj2" fmla="val 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4" name="Arc 913">
            <a:extLst>
              <a:ext uri="{FF2B5EF4-FFF2-40B4-BE49-F238E27FC236}">
                <a16:creationId xmlns:a16="http://schemas.microsoft.com/office/drawing/2014/main" id="{570090DD-C4E6-5223-4D5D-E2CD41EC185E}"/>
              </a:ext>
            </a:extLst>
          </p:cNvPr>
          <p:cNvSpPr/>
          <p:nvPr>
            <p:custDataLst>
              <p:tags r:id="rId28"/>
            </p:custDataLst>
          </p:nvPr>
        </p:nvSpPr>
        <p:spPr bwMode="gray">
          <a:xfrm>
            <a:off x="5786438" y="3279775"/>
            <a:ext cx="1276350" cy="1276350"/>
          </a:xfrm>
          <a:prstGeom prst="arc">
            <a:avLst>
              <a:gd name="adj1" fmla="val 234"/>
              <a:gd name="adj2" fmla="val 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82" name="Chart 981">
            <a:extLst>
              <a:ext uri="{FF2B5EF4-FFF2-40B4-BE49-F238E27FC236}">
                <a16:creationId xmlns:a16="http://schemas.microsoft.com/office/drawing/2014/main" id="{6DA18748-6685-4B7C-A23C-22FFE399CC3D}"/>
              </a:ext>
            </a:extLst>
          </p:cNvPr>
          <p:cNvGraphicFramePr/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4077526564"/>
              </p:ext>
            </p:extLst>
          </p:nvPr>
        </p:nvGraphicFramePr>
        <p:xfrm>
          <a:off x="7485063" y="3198813"/>
          <a:ext cx="1439862" cy="143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4"/>
          </a:graphicData>
        </a:graphic>
      </p:graphicFrame>
      <p:sp>
        <p:nvSpPr>
          <p:cNvPr id="916" name="Arc 915">
            <a:extLst>
              <a:ext uri="{FF2B5EF4-FFF2-40B4-BE49-F238E27FC236}">
                <a16:creationId xmlns:a16="http://schemas.microsoft.com/office/drawing/2014/main" id="{469A875B-B3DA-318B-8742-A0828DFAC4C6}"/>
              </a:ext>
            </a:extLst>
          </p:cNvPr>
          <p:cNvSpPr/>
          <p:nvPr>
            <p:custDataLst>
              <p:tags r:id="rId30"/>
            </p:custDataLst>
          </p:nvPr>
        </p:nvSpPr>
        <p:spPr bwMode="gray">
          <a:xfrm>
            <a:off x="7885113" y="3598863"/>
            <a:ext cx="638174" cy="638175"/>
          </a:xfrm>
          <a:prstGeom prst="arc">
            <a:avLst>
              <a:gd name="adj1" fmla="val 234"/>
              <a:gd name="adj2" fmla="val 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7" name="Arc 916">
            <a:extLst>
              <a:ext uri="{FF2B5EF4-FFF2-40B4-BE49-F238E27FC236}">
                <a16:creationId xmlns:a16="http://schemas.microsoft.com/office/drawing/2014/main" id="{068811C7-52C1-6178-18E9-4C2B9AB503E7}"/>
              </a:ext>
            </a:extLst>
          </p:cNvPr>
          <p:cNvSpPr/>
          <p:nvPr>
            <p:custDataLst>
              <p:tags r:id="rId31"/>
            </p:custDataLst>
          </p:nvPr>
        </p:nvSpPr>
        <p:spPr bwMode="gray">
          <a:xfrm>
            <a:off x="7566025" y="3279775"/>
            <a:ext cx="1276350" cy="1276350"/>
          </a:xfrm>
          <a:prstGeom prst="arc">
            <a:avLst>
              <a:gd name="adj1" fmla="val 234"/>
              <a:gd name="adj2" fmla="val 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Google Shape;789;p10">
            <a:extLst>
              <a:ext uri="{FF2B5EF4-FFF2-40B4-BE49-F238E27FC236}">
                <a16:creationId xmlns:a16="http://schemas.microsoft.com/office/drawing/2014/main" id="{3090DE85-3CC2-EA42-89B2-E0624A866EDF}"/>
              </a:ext>
            </a:extLst>
          </p:cNvPr>
          <p:cNvCxnSpPr/>
          <p:nvPr/>
        </p:nvCxnSpPr>
        <p:spPr>
          <a:xfrm>
            <a:off x="335883" y="2994025"/>
            <a:ext cx="8568000" cy="0"/>
          </a:xfrm>
          <a:prstGeom prst="straightConnector1">
            <a:avLst/>
          </a:prstGeom>
          <a:noFill/>
          <a:ln w="9525" cap="flat" cmpd="sng">
            <a:solidFill>
              <a:srgbClr val="01347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" name="Google Shape;4123;p137">
            <a:extLst>
              <a:ext uri="{FF2B5EF4-FFF2-40B4-BE49-F238E27FC236}">
                <a16:creationId xmlns:a16="http://schemas.microsoft.com/office/drawing/2014/main" id="{23ECDDBA-302D-2599-015D-0D4D9B52B518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357188" y="1042988"/>
            <a:ext cx="14398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ΓΝΑ Ευαγγελισμός</a:t>
            </a:r>
            <a:endParaRPr sz="1100" dirty="0"/>
          </a:p>
        </p:txBody>
      </p:sp>
      <p:sp>
        <p:nvSpPr>
          <p:cNvPr id="5" name="Google Shape;4123;p137">
            <a:extLst>
              <a:ext uri="{FF2B5EF4-FFF2-40B4-BE49-F238E27FC236}">
                <a16:creationId xmlns:a16="http://schemas.microsoft.com/office/drawing/2014/main" id="{56B2F76C-7CDA-4AE2-78E8-26D3326B96B6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2160002" y="1042988"/>
            <a:ext cx="14398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ΓΟΝΚ Οι Άγιοι Ανάργυροι</a:t>
            </a:r>
          </a:p>
        </p:txBody>
      </p:sp>
      <p:sp>
        <p:nvSpPr>
          <p:cNvPr id="6" name="Google Shape;4123;p137">
            <a:extLst>
              <a:ext uri="{FF2B5EF4-FFF2-40B4-BE49-F238E27FC236}">
                <a16:creationId xmlns:a16="http://schemas.microsoft.com/office/drawing/2014/main" id="{72A3C369-E6BA-8C70-6940-B7A31696A2E6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3914970" y="1042988"/>
            <a:ext cx="14398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ΓΝΑ Γ. Γεννηματάς</a:t>
            </a:r>
          </a:p>
        </p:txBody>
      </p:sp>
      <p:sp>
        <p:nvSpPr>
          <p:cNvPr id="8" name="Google Shape;4123;p137">
            <a:extLst>
              <a:ext uri="{FF2B5EF4-FFF2-40B4-BE49-F238E27FC236}">
                <a16:creationId xmlns:a16="http://schemas.microsoft.com/office/drawing/2014/main" id="{FAF4E7CA-DA9F-7382-49F8-93D0423FE916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5703888" y="1042988"/>
            <a:ext cx="14398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ΓΝΑ 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</a:t>
            </a:r>
            <a:endParaRPr lang="el-GR"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4123;p137">
            <a:extLst>
              <a:ext uri="{FF2B5EF4-FFF2-40B4-BE49-F238E27FC236}">
                <a16:creationId xmlns:a16="http://schemas.microsoft.com/office/drawing/2014/main" id="{D8A2E602-D963-C518-A77B-7753EB4DB8E0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7481864" y="1042988"/>
            <a:ext cx="14398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Παίδων Αγλαΐα Κυριακού</a:t>
            </a:r>
          </a:p>
        </p:txBody>
      </p:sp>
      <p:sp>
        <p:nvSpPr>
          <p:cNvPr id="16" name="Google Shape;4123;p137">
            <a:extLst>
              <a:ext uri="{FF2B5EF4-FFF2-40B4-BE49-F238E27FC236}">
                <a16:creationId xmlns:a16="http://schemas.microsoft.com/office/drawing/2014/main" id="{50C7CEF1-28EA-D27E-DAF8-E19B808434AC}"/>
              </a:ext>
            </a:extLst>
          </p:cNvPr>
          <p:cNvSpPr/>
          <p:nvPr/>
        </p:nvSpPr>
        <p:spPr>
          <a:xfrm>
            <a:off x="332954" y="3041650"/>
            <a:ext cx="14398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ΓΝΑ </a:t>
            </a:r>
            <a:r>
              <a:rPr lang="el-GR" sz="1100" dirty="0">
                <a:solidFill>
                  <a:schemeClr val="dk1"/>
                </a:solidFill>
              </a:rPr>
              <a:t>Λαϊκό</a:t>
            </a:r>
            <a:endParaRPr sz="1100" dirty="0"/>
          </a:p>
        </p:txBody>
      </p:sp>
      <p:sp>
        <p:nvSpPr>
          <p:cNvPr id="17" name="Google Shape;4123;p137">
            <a:extLst>
              <a:ext uri="{FF2B5EF4-FFF2-40B4-BE49-F238E27FC236}">
                <a16:creationId xmlns:a16="http://schemas.microsoft.com/office/drawing/2014/main" id="{7A44D6BB-856C-70FD-82DE-6DE03D475933}"/>
              </a:ext>
            </a:extLst>
          </p:cNvPr>
          <p:cNvSpPr/>
          <p:nvPr/>
        </p:nvSpPr>
        <p:spPr>
          <a:xfrm>
            <a:off x="2135768" y="3041650"/>
            <a:ext cx="14398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ΓΝΑ Σισμανόγλειο</a:t>
            </a:r>
          </a:p>
        </p:txBody>
      </p:sp>
      <p:sp>
        <p:nvSpPr>
          <p:cNvPr id="18" name="Google Shape;4123;p137">
            <a:extLst>
              <a:ext uri="{FF2B5EF4-FFF2-40B4-BE49-F238E27FC236}">
                <a16:creationId xmlns:a16="http://schemas.microsoft.com/office/drawing/2014/main" id="{FE8F4F42-7453-9532-15AF-55601FA65242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3909355" y="3041650"/>
            <a:ext cx="14398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ΠΓΝ Πατρών</a:t>
            </a:r>
          </a:p>
        </p:txBody>
      </p:sp>
      <p:sp>
        <p:nvSpPr>
          <p:cNvPr id="19" name="Google Shape;4123;p137">
            <a:extLst>
              <a:ext uri="{FF2B5EF4-FFF2-40B4-BE49-F238E27FC236}">
                <a16:creationId xmlns:a16="http://schemas.microsoft.com/office/drawing/2014/main" id="{BBAEB4EE-9A25-A96F-3174-7C480A3202DC}"/>
              </a:ext>
            </a:extLst>
          </p:cNvPr>
          <p:cNvSpPr/>
          <p:nvPr/>
        </p:nvSpPr>
        <p:spPr>
          <a:xfrm>
            <a:off x="5679654" y="3041650"/>
            <a:ext cx="14398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Παίδων Αγία Σοφία</a:t>
            </a:r>
          </a:p>
        </p:txBody>
      </p:sp>
      <p:sp>
        <p:nvSpPr>
          <p:cNvPr id="20" name="Google Shape;4123;p137">
            <a:extLst>
              <a:ext uri="{FF2B5EF4-FFF2-40B4-BE49-F238E27FC236}">
                <a16:creationId xmlns:a16="http://schemas.microsoft.com/office/drawing/2014/main" id="{F30C50E5-E478-90DE-ECDC-BF1D5EA153DC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7459241" y="3041650"/>
            <a:ext cx="143986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ΠΓΝ Αττικόν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D36408-8097-A6A1-1211-0A76699F7AD4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847725" y="1935163"/>
            <a:ext cx="460375" cy="27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/>
              <a:t>866</a:t>
            </a:r>
            <a:endParaRPr lang="en-GB" sz="1200" b="1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4B79DD-A046-957A-1E41-5ADFBBEBF911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2724986" y="1935163"/>
            <a:ext cx="461127" cy="27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/>
              <a:t>44</a:t>
            </a:r>
            <a:endParaRPr lang="en-GB" sz="1200" b="1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D843BD-AF02-6AA1-2E53-60C2694E32CE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4404338" y="1944688"/>
            <a:ext cx="461127" cy="27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/>
              <a:t>739</a:t>
            </a:r>
            <a:endParaRPr lang="en-GB" sz="1200" b="1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B81073-9D56-6DE6-F72C-2D6966F8F887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6193256" y="1917700"/>
            <a:ext cx="461127" cy="27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/>
              <a:t>176</a:t>
            </a:r>
            <a:endParaRPr lang="en-GB" sz="1200" b="1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ACB807-1156-6585-13B6-B0A437AB121C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856716" y="3786188"/>
            <a:ext cx="461127" cy="27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/>
              <a:t>382</a:t>
            </a:r>
            <a:endParaRPr lang="en-GB" sz="1200" b="1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4119E6-8EDA-B97F-D952-3C38FBD47930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2657055" y="3786188"/>
            <a:ext cx="461127" cy="27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/>
              <a:t>203</a:t>
            </a:r>
            <a:endParaRPr lang="en-GB" sz="1200" b="1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091080-D2C0-1822-A6F0-EABBCE13B253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7991141" y="3808413"/>
            <a:ext cx="461127" cy="27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/>
              <a:t>832</a:t>
            </a:r>
            <a:endParaRPr lang="en-GB" sz="1200" b="1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E7862D-99E3-FBA3-F132-210096AF8A99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4409353" y="3775075"/>
            <a:ext cx="461127" cy="27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/>
              <a:t>352</a:t>
            </a:r>
            <a:endParaRPr lang="en-GB" sz="1200" b="1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21F97F-29D8-0997-CB1F-2AB9335C7917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6184999" y="3808413"/>
            <a:ext cx="461127" cy="27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/>
              <a:t>339</a:t>
            </a:r>
            <a:endParaRPr lang="en-GB" sz="1200" b="1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321F69-E8AE-952F-1709-C9A808FD256B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7971232" y="1935163"/>
            <a:ext cx="461127" cy="27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/>
              <a:t>340</a:t>
            </a:r>
            <a:endParaRPr lang="en-GB" sz="1200" b="1" i="1" dirty="0"/>
          </a:p>
        </p:txBody>
      </p:sp>
      <p:sp>
        <p:nvSpPr>
          <p:cNvPr id="897" name="TextBox 896">
            <a:extLst>
              <a:ext uri="{FF2B5EF4-FFF2-40B4-BE49-F238E27FC236}">
                <a16:creationId xmlns:a16="http://schemas.microsoft.com/office/drawing/2014/main" id="{BEF52E88-7703-36A0-920B-5DAF9567FD18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406979" y="730564"/>
            <a:ext cx="8114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/>
              <a:t>Συνολικός αριθμός περιστατικών και μέσος χρόνος εξυπηρέτησης </a:t>
            </a:r>
            <a:r>
              <a:rPr lang="el-GR" sz="1200" b="1" i="1" u="sng" dirty="0"/>
              <a:t>τελευταίας εφημερίας</a:t>
            </a:r>
            <a:endParaRPr lang="en-GB" sz="1200" b="1" i="1" u="sng" dirty="0"/>
          </a:p>
        </p:txBody>
      </p:sp>
      <p:sp>
        <p:nvSpPr>
          <p:cNvPr id="898" name="Google Shape;4123;p137">
            <a:extLst>
              <a:ext uri="{FF2B5EF4-FFF2-40B4-BE49-F238E27FC236}">
                <a16:creationId xmlns:a16="http://schemas.microsoft.com/office/drawing/2014/main" id="{8B7A9BC4-54E0-887E-CA7F-BFB71D64DE93}"/>
              </a:ext>
            </a:extLst>
          </p:cNvPr>
          <p:cNvSpPr/>
          <p:nvPr/>
        </p:nvSpPr>
        <p:spPr>
          <a:xfrm>
            <a:off x="7336591" y="2757488"/>
            <a:ext cx="1730409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900" i="1" dirty="0">
                <a:solidFill>
                  <a:schemeClr val="dk1"/>
                </a:solidFill>
              </a:rPr>
              <a:t>Εξυπηρέτηση: 2,58 ώρες</a:t>
            </a:r>
            <a:endParaRPr sz="900" i="1" dirty="0"/>
          </a:p>
        </p:txBody>
      </p:sp>
      <p:sp>
        <p:nvSpPr>
          <p:cNvPr id="903" name="Google Shape;4123;p137">
            <a:extLst>
              <a:ext uri="{FF2B5EF4-FFF2-40B4-BE49-F238E27FC236}">
                <a16:creationId xmlns:a16="http://schemas.microsoft.com/office/drawing/2014/main" id="{2B28419C-8121-5DA3-04F0-44BF06F81116}"/>
              </a:ext>
            </a:extLst>
          </p:cNvPr>
          <p:cNvSpPr/>
          <p:nvPr/>
        </p:nvSpPr>
        <p:spPr>
          <a:xfrm>
            <a:off x="5514644" y="2757488"/>
            <a:ext cx="1730409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900" i="1" dirty="0">
                <a:solidFill>
                  <a:schemeClr val="dk1"/>
                </a:solidFill>
              </a:rPr>
              <a:t>Εξυπηρέτηση: 2,53 ώρες</a:t>
            </a:r>
            <a:endParaRPr sz="900" i="1" dirty="0"/>
          </a:p>
        </p:txBody>
      </p:sp>
      <p:sp>
        <p:nvSpPr>
          <p:cNvPr id="906" name="Google Shape;4123;p137">
            <a:extLst>
              <a:ext uri="{FF2B5EF4-FFF2-40B4-BE49-F238E27FC236}">
                <a16:creationId xmlns:a16="http://schemas.microsoft.com/office/drawing/2014/main" id="{7D4495A8-6612-DCC6-209A-43753D0DCF94}"/>
              </a:ext>
            </a:extLst>
          </p:cNvPr>
          <p:cNvSpPr/>
          <p:nvPr/>
        </p:nvSpPr>
        <p:spPr>
          <a:xfrm>
            <a:off x="3769697" y="2757488"/>
            <a:ext cx="1730409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900" i="1" dirty="0">
                <a:solidFill>
                  <a:schemeClr val="dk1"/>
                </a:solidFill>
              </a:rPr>
              <a:t>Εξυπηρέτηση: </a:t>
            </a:r>
            <a:r>
              <a:rPr lang="en-US" sz="900" i="1" dirty="0">
                <a:solidFill>
                  <a:schemeClr val="dk1"/>
                </a:solidFill>
              </a:rPr>
              <a:t>4</a:t>
            </a:r>
            <a:r>
              <a:rPr lang="el-GR" sz="900" i="1" dirty="0">
                <a:solidFill>
                  <a:schemeClr val="dk1"/>
                </a:solidFill>
              </a:rPr>
              <a:t>,3</a:t>
            </a:r>
            <a:r>
              <a:rPr lang="en-US" sz="900" i="1" dirty="0">
                <a:solidFill>
                  <a:schemeClr val="dk1"/>
                </a:solidFill>
              </a:rPr>
              <a:t>9</a:t>
            </a:r>
            <a:r>
              <a:rPr lang="el-GR" sz="900" i="1" dirty="0">
                <a:solidFill>
                  <a:schemeClr val="dk1"/>
                </a:solidFill>
              </a:rPr>
              <a:t> ώρες</a:t>
            </a:r>
            <a:endParaRPr sz="900" i="1" dirty="0"/>
          </a:p>
        </p:txBody>
      </p:sp>
      <p:sp>
        <p:nvSpPr>
          <p:cNvPr id="909" name="Google Shape;4123;p137">
            <a:extLst>
              <a:ext uri="{FF2B5EF4-FFF2-40B4-BE49-F238E27FC236}">
                <a16:creationId xmlns:a16="http://schemas.microsoft.com/office/drawing/2014/main" id="{9BC88F58-0A96-E3E8-05A6-F1BC32486F8B}"/>
              </a:ext>
            </a:extLst>
          </p:cNvPr>
          <p:cNvSpPr/>
          <p:nvPr/>
        </p:nvSpPr>
        <p:spPr>
          <a:xfrm>
            <a:off x="2046585" y="2757488"/>
            <a:ext cx="1730409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900" i="1" dirty="0">
                <a:solidFill>
                  <a:schemeClr val="dk1"/>
                </a:solidFill>
              </a:rPr>
              <a:t>Εξυπηρέτηση: </a:t>
            </a:r>
            <a:r>
              <a:rPr lang="en-US" sz="900" i="1" dirty="0">
                <a:solidFill>
                  <a:schemeClr val="dk1"/>
                </a:solidFill>
              </a:rPr>
              <a:t>3</a:t>
            </a:r>
            <a:r>
              <a:rPr lang="el-GR" sz="900" i="1" dirty="0">
                <a:solidFill>
                  <a:schemeClr val="dk1"/>
                </a:solidFill>
              </a:rPr>
              <a:t>,</a:t>
            </a:r>
            <a:r>
              <a:rPr lang="en-US" sz="900" i="1" dirty="0">
                <a:solidFill>
                  <a:schemeClr val="dk1"/>
                </a:solidFill>
              </a:rPr>
              <a:t>4</a:t>
            </a:r>
            <a:r>
              <a:rPr lang="el-GR" sz="900" i="1" dirty="0">
                <a:solidFill>
                  <a:schemeClr val="dk1"/>
                </a:solidFill>
              </a:rPr>
              <a:t>3 ώρες</a:t>
            </a:r>
            <a:endParaRPr sz="900" i="1" dirty="0"/>
          </a:p>
        </p:txBody>
      </p:sp>
      <p:sp>
        <p:nvSpPr>
          <p:cNvPr id="912" name="Google Shape;4123;p137">
            <a:extLst>
              <a:ext uri="{FF2B5EF4-FFF2-40B4-BE49-F238E27FC236}">
                <a16:creationId xmlns:a16="http://schemas.microsoft.com/office/drawing/2014/main" id="{96AA2651-520E-9F33-496A-47A529372F9D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212725" y="2757488"/>
            <a:ext cx="173037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900" i="1" dirty="0">
                <a:solidFill>
                  <a:schemeClr val="dk1"/>
                </a:solidFill>
              </a:rPr>
              <a:t>Εξυπηρέτηση: </a:t>
            </a:r>
            <a:r>
              <a:rPr lang="en-US" sz="900" i="1" dirty="0">
                <a:solidFill>
                  <a:schemeClr val="dk1"/>
                </a:solidFill>
              </a:rPr>
              <a:t>4</a:t>
            </a:r>
            <a:r>
              <a:rPr lang="el-GR" sz="900" i="1" dirty="0">
                <a:solidFill>
                  <a:schemeClr val="dk1"/>
                </a:solidFill>
              </a:rPr>
              <a:t>,</a:t>
            </a:r>
            <a:r>
              <a:rPr lang="en-US" sz="900" i="1" dirty="0">
                <a:solidFill>
                  <a:schemeClr val="dk1"/>
                </a:solidFill>
              </a:rPr>
              <a:t>4</a:t>
            </a:r>
            <a:r>
              <a:rPr lang="el-GR" sz="900" i="1" dirty="0">
                <a:solidFill>
                  <a:schemeClr val="dk1"/>
                </a:solidFill>
              </a:rPr>
              <a:t>3 ώρες</a:t>
            </a:r>
            <a:endParaRPr sz="900" i="1" dirty="0"/>
          </a:p>
        </p:txBody>
      </p:sp>
      <p:sp>
        <p:nvSpPr>
          <p:cNvPr id="915" name="Google Shape;4123;p137">
            <a:extLst>
              <a:ext uri="{FF2B5EF4-FFF2-40B4-BE49-F238E27FC236}">
                <a16:creationId xmlns:a16="http://schemas.microsoft.com/office/drawing/2014/main" id="{CB92E2CB-EE7B-252F-1A14-B01F9B3672AC}"/>
              </a:ext>
            </a:extLst>
          </p:cNvPr>
          <p:cNvSpPr/>
          <p:nvPr/>
        </p:nvSpPr>
        <p:spPr>
          <a:xfrm>
            <a:off x="7329936" y="4605338"/>
            <a:ext cx="1730409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900" i="1" dirty="0">
                <a:solidFill>
                  <a:schemeClr val="dk1"/>
                </a:solidFill>
              </a:rPr>
              <a:t>Εξυπηρέτηση: </a:t>
            </a:r>
            <a:r>
              <a:rPr lang="en-US" sz="900" i="1" dirty="0">
                <a:solidFill>
                  <a:schemeClr val="dk1"/>
                </a:solidFill>
              </a:rPr>
              <a:t>4</a:t>
            </a:r>
            <a:r>
              <a:rPr lang="el-GR" sz="900" i="1" dirty="0">
                <a:solidFill>
                  <a:schemeClr val="dk1"/>
                </a:solidFill>
              </a:rPr>
              <a:t>,</a:t>
            </a:r>
            <a:r>
              <a:rPr lang="en-US" sz="900" i="1" dirty="0">
                <a:solidFill>
                  <a:schemeClr val="dk1"/>
                </a:solidFill>
              </a:rPr>
              <a:t>4</a:t>
            </a:r>
            <a:r>
              <a:rPr lang="el-GR" sz="900" i="1" dirty="0">
                <a:solidFill>
                  <a:schemeClr val="dk1"/>
                </a:solidFill>
              </a:rPr>
              <a:t>8 ώρες</a:t>
            </a:r>
            <a:endParaRPr sz="900" i="1" dirty="0"/>
          </a:p>
        </p:txBody>
      </p:sp>
      <p:sp>
        <p:nvSpPr>
          <p:cNvPr id="919" name="Google Shape;4123;p137">
            <a:extLst>
              <a:ext uri="{FF2B5EF4-FFF2-40B4-BE49-F238E27FC236}">
                <a16:creationId xmlns:a16="http://schemas.microsoft.com/office/drawing/2014/main" id="{A914860B-214F-2985-1E5A-7334C3E0A898}"/>
              </a:ext>
            </a:extLst>
          </p:cNvPr>
          <p:cNvSpPr/>
          <p:nvPr/>
        </p:nvSpPr>
        <p:spPr>
          <a:xfrm>
            <a:off x="5507989" y="4605338"/>
            <a:ext cx="1730409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900" i="1" dirty="0">
                <a:solidFill>
                  <a:schemeClr val="dk1"/>
                </a:solidFill>
              </a:rPr>
              <a:t>Εξυπηρέτηση: 2,5</a:t>
            </a:r>
            <a:r>
              <a:rPr lang="en-US" sz="900" i="1" dirty="0">
                <a:solidFill>
                  <a:schemeClr val="dk1"/>
                </a:solidFill>
              </a:rPr>
              <a:t>4</a:t>
            </a:r>
            <a:r>
              <a:rPr lang="el-GR" sz="900" i="1" dirty="0">
                <a:solidFill>
                  <a:schemeClr val="dk1"/>
                </a:solidFill>
              </a:rPr>
              <a:t> ώρες</a:t>
            </a:r>
            <a:endParaRPr sz="900" i="1" dirty="0"/>
          </a:p>
        </p:txBody>
      </p:sp>
      <p:sp>
        <p:nvSpPr>
          <p:cNvPr id="921" name="Google Shape;4123;p137">
            <a:extLst>
              <a:ext uri="{FF2B5EF4-FFF2-40B4-BE49-F238E27FC236}">
                <a16:creationId xmlns:a16="http://schemas.microsoft.com/office/drawing/2014/main" id="{8BE12AFB-6AC8-6F61-E17B-D84A05EB8108}"/>
              </a:ext>
            </a:extLst>
          </p:cNvPr>
          <p:cNvSpPr/>
          <p:nvPr/>
        </p:nvSpPr>
        <p:spPr>
          <a:xfrm>
            <a:off x="3763042" y="4605338"/>
            <a:ext cx="1730409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900" i="1" dirty="0">
                <a:solidFill>
                  <a:schemeClr val="dk1"/>
                </a:solidFill>
              </a:rPr>
              <a:t>Εξυπηρέτηση: </a:t>
            </a:r>
            <a:r>
              <a:rPr lang="en-US" sz="900" i="1" dirty="0">
                <a:solidFill>
                  <a:schemeClr val="dk1"/>
                </a:solidFill>
              </a:rPr>
              <a:t>3</a:t>
            </a:r>
            <a:r>
              <a:rPr lang="el-GR" sz="900" i="1" dirty="0">
                <a:solidFill>
                  <a:schemeClr val="dk1"/>
                </a:solidFill>
              </a:rPr>
              <a:t>,</a:t>
            </a:r>
            <a:r>
              <a:rPr lang="en-US" sz="900" i="1" dirty="0">
                <a:solidFill>
                  <a:schemeClr val="dk1"/>
                </a:solidFill>
              </a:rPr>
              <a:t>56 </a:t>
            </a:r>
            <a:r>
              <a:rPr lang="el-GR" sz="900" i="1" dirty="0">
                <a:solidFill>
                  <a:schemeClr val="dk1"/>
                </a:solidFill>
              </a:rPr>
              <a:t>ώρες</a:t>
            </a:r>
            <a:endParaRPr sz="900" i="1" dirty="0"/>
          </a:p>
        </p:txBody>
      </p:sp>
      <p:sp>
        <p:nvSpPr>
          <p:cNvPr id="923" name="Google Shape;4123;p137">
            <a:extLst>
              <a:ext uri="{FF2B5EF4-FFF2-40B4-BE49-F238E27FC236}">
                <a16:creationId xmlns:a16="http://schemas.microsoft.com/office/drawing/2014/main" id="{118A9ABC-25C9-20AE-CA8C-46B89693EA94}"/>
              </a:ext>
            </a:extLst>
          </p:cNvPr>
          <p:cNvSpPr/>
          <p:nvPr/>
        </p:nvSpPr>
        <p:spPr>
          <a:xfrm>
            <a:off x="2039930" y="4605338"/>
            <a:ext cx="1730409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900" i="1" dirty="0">
                <a:solidFill>
                  <a:schemeClr val="dk1"/>
                </a:solidFill>
              </a:rPr>
              <a:t>Εξυπηρέτηση: </a:t>
            </a:r>
            <a:r>
              <a:rPr lang="en-US" sz="900" i="1" dirty="0">
                <a:solidFill>
                  <a:schemeClr val="dk1"/>
                </a:solidFill>
              </a:rPr>
              <a:t>3</a:t>
            </a:r>
            <a:r>
              <a:rPr lang="el-GR" sz="900" i="1" dirty="0">
                <a:solidFill>
                  <a:schemeClr val="dk1"/>
                </a:solidFill>
              </a:rPr>
              <a:t>,</a:t>
            </a:r>
            <a:r>
              <a:rPr lang="en-US" sz="900" i="1" dirty="0">
                <a:solidFill>
                  <a:schemeClr val="dk1"/>
                </a:solidFill>
              </a:rPr>
              <a:t>50</a:t>
            </a:r>
            <a:r>
              <a:rPr lang="el-GR" sz="900" i="1" dirty="0">
                <a:solidFill>
                  <a:schemeClr val="dk1"/>
                </a:solidFill>
              </a:rPr>
              <a:t> ώρες</a:t>
            </a:r>
            <a:endParaRPr sz="900" i="1" dirty="0"/>
          </a:p>
        </p:txBody>
      </p:sp>
      <p:sp>
        <p:nvSpPr>
          <p:cNvPr id="925" name="Google Shape;4123;p137">
            <a:extLst>
              <a:ext uri="{FF2B5EF4-FFF2-40B4-BE49-F238E27FC236}">
                <a16:creationId xmlns:a16="http://schemas.microsoft.com/office/drawing/2014/main" id="{624A8A3D-1E40-1909-3C7E-AD7403DE3D6F}"/>
              </a:ext>
            </a:extLst>
          </p:cNvPr>
          <p:cNvSpPr/>
          <p:nvPr/>
        </p:nvSpPr>
        <p:spPr>
          <a:xfrm>
            <a:off x="206070" y="4624388"/>
            <a:ext cx="173037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171"/>
              </a:spcBef>
              <a:spcAft>
                <a:spcPts val="0"/>
              </a:spcAft>
              <a:buNone/>
            </a:pPr>
            <a:r>
              <a:rPr lang="el-GR" sz="900" i="1" dirty="0">
                <a:solidFill>
                  <a:schemeClr val="dk1"/>
                </a:solidFill>
              </a:rPr>
              <a:t>Εξυπηρέτηση: </a:t>
            </a:r>
            <a:r>
              <a:rPr lang="en-US" sz="900" i="1" dirty="0">
                <a:solidFill>
                  <a:schemeClr val="dk1"/>
                </a:solidFill>
              </a:rPr>
              <a:t>3</a:t>
            </a:r>
            <a:r>
              <a:rPr lang="el-GR" sz="900" i="1" dirty="0">
                <a:solidFill>
                  <a:schemeClr val="dk1"/>
                </a:solidFill>
              </a:rPr>
              <a:t>,</a:t>
            </a:r>
            <a:r>
              <a:rPr lang="en-US" sz="900" i="1" dirty="0">
                <a:solidFill>
                  <a:schemeClr val="dk1"/>
                </a:solidFill>
              </a:rPr>
              <a:t>19</a:t>
            </a:r>
            <a:r>
              <a:rPr lang="el-GR" sz="900" i="1" dirty="0">
                <a:solidFill>
                  <a:schemeClr val="dk1"/>
                </a:solidFill>
              </a:rPr>
              <a:t> ώρες</a:t>
            </a:r>
            <a:endParaRPr sz="900" i="1" dirty="0"/>
          </a:p>
        </p:txBody>
      </p:sp>
    </p:spTree>
    <p:extLst>
      <p:ext uri="{BB962C8B-B14F-4D97-AF65-F5344CB8AC3E}">
        <p14:creationId xmlns:p14="http://schemas.microsoft.com/office/powerpoint/2010/main" val="3393973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9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31C4EC-E517-9069-E93E-585CE9B28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5F2D023-8CB2-7C2F-C1F7-EA381B03EC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078597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47E4B24-3BF2-4734-BB2C-3C80EA5E0E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432B6C-5DA6-B669-FF9F-623124B0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l-GR" dirty="0"/>
              <a:t>Συγκριτική ανάλυση μέσου χρόνου αναμονής σε ιατρεία νοσοκομείων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4D35E-4A27-1893-E902-C62FF12513C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l-GR" dirty="0"/>
              <a:t>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334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>
          <a:extLst>
            <a:ext uri="{FF2B5EF4-FFF2-40B4-BE49-F238E27FC236}">
              <a16:creationId xmlns:a16="http://schemas.microsoft.com/office/drawing/2014/main" id="{7EBDCD8D-886B-0DAE-B14A-081AB476A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5314B66-86DF-7769-5306-5B8AED51DF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24691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395" imgH="396" progId="TCLayout.ActiveDocument.1">
                  <p:embed/>
                </p:oleObj>
              </mc:Choice>
              <mc:Fallback>
                <p:oleObj name="think-cell Slide" r:id="rId35" imgW="395" imgH="39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2327168-19FC-B4E2-36CF-24FBC5709F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" name="Google Shape;950;g2e945761aac_0_454">
            <a:extLst>
              <a:ext uri="{FF2B5EF4-FFF2-40B4-BE49-F238E27FC236}">
                <a16:creationId xmlns:a16="http://schemas.microsoft.com/office/drawing/2014/main" id="{2EEA9B1D-FCED-FD03-C006-BFFB2F5228E9}"/>
              </a:ext>
            </a:extLst>
          </p:cNvPr>
          <p:cNvSpPr/>
          <p:nvPr/>
        </p:nvSpPr>
        <p:spPr>
          <a:xfrm>
            <a:off x="0" y="-2250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51" name="Google Shape;951;g2e945761aac_0_454">
            <a:extLst>
              <a:ext uri="{FF2B5EF4-FFF2-40B4-BE49-F238E27FC236}">
                <a16:creationId xmlns:a16="http://schemas.microsoft.com/office/drawing/2014/main" id="{4A67AB7B-72A1-0BD4-966E-DD54F8D71DCA}"/>
              </a:ext>
            </a:extLst>
          </p:cNvPr>
          <p:cNvSpPr/>
          <p:nvPr/>
        </p:nvSpPr>
        <p:spPr>
          <a:xfrm>
            <a:off x="0" y="2379750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60" name="Google Shape;960;g2e945761aac_0_454">
            <a:extLst>
              <a:ext uri="{FF2B5EF4-FFF2-40B4-BE49-F238E27FC236}">
                <a16:creationId xmlns:a16="http://schemas.microsoft.com/office/drawing/2014/main" id="{CD5CCAEE-87F1-21A9-E880-E1E63CC8125E}"/>
              </a:ext>
            </a:extLst>
          </p:cNvPr>
          <p:cNvSpPr txBox="1"/>
          <p:nvPr/>
        </p:nvSpPr>
        <p:spPr>
          <a:xfrm>
            <a:off x="8440286" y="4728006"/>
            <a:ext cx="522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l-GR" sz="1000">
                <a:latin typeface="Helvetica Neue"/>
                <a:ea typeface="Helvetica Neue"/>
                <a:cs typeface="Helvetica Neue"/>
                <a:sym typeface="Helvetica Neue"/>
              </a:rPr>
              <a:pPr/>
              <a:t>19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1" name="Google Shape;961;g2e945761aac_0_454">
            <a:extLst>
              <a:ext uri="{FF2B5EF4-FFF2-40B4-BE49-F238E27FC236}">
                <a16:creationId xmlns:a16="http://schemas.microsoft.com/office/drawing/2014/main" id="{03FEBE98-2279-D368-AB66-1B2A004063EC}"/>
              </a:ext>
            </a:extLst>
          </p:cNvPr>
          <p:cNvSpPr/>
          <p:nvPr/>
        </p:nvSpPr>
        <p:spPr>
          <a:xfrm>
            <a:off x="439051" y="178006"/>
            <a:ext cx="8554500" cy="5184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1600" dirty="0">
                <a:solidFill>
                  <a:schemeClr val="lt1"/>
                </a:solidFill>
              </a:rPr>
              <a:t>Συγκριτική ανάλυση μέσου χρόνου αναμονής σε ιατρεία νοσοκομείων</a:t>
            </a:r>
          </a:p>
        </p:txBody>
      </p:sp>
      <p:graphicFrame>
        <p:nvGraphicFramePr>
          <p:cNvPr id="949" name="Chart 948">
            <a:extLst>
              <a:ext uri="{FF2B5EF4-FFF2-40B4-BE49-F238E27FC236}">
                <a16:creationId xmlns:a16="http://schemas.microsoft.com/office/drawing/2014/main" id="{2204833F-A9F6-E4A8-BD2C-0148D8FF0937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4725498"/>
              </p:ext>
            </p:extLst>
          </p:nvPr>
        </p:nvGraphicFramePr>
        <p:xfrm>
          <a:off x="227013" y="714375"/>
          <a:ext cx="5634037" cy="183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sp>
        <p:nvSpPr>
          <p:cNvPr id="918" name="Arrow: Right 917">
            <a:extLst>
              <a:ext uri="{FF2B5EF4-FFF2-40B4-BE49-F238E27FC236}">
                <a16:creationId xmlns:a16="http://schemas.microsoft.com/office/drawing/2014/main" id="{34680DC2-36AD-28FD-CC4E-1450AE8DD97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 rot="10800000">
            <a:off x="5829300" y="1579563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19" name="Straight Connector 918">
            <a:extLst>
              <a:ext uri="{FF2B5EF4-FFF2-40B4-BE49-F238E27FC236}">
                <a16:creationId xmlns:a16="http://schemas.microsoft.com/office/drawing/2014/main" id="{5F604304-D090-8011-DB7D-2AEF791448B5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309563" y="1655763"/>
            <a:ext cx="156051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CE2E8A13-47A5-FA8C-7E55-5B7C8DF79F9E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2165350" y="1655763"/>
            <a:ext cx="3889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322521EA-B6B0-D74E-BAB6-7DB0ECD4C443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2849563" y="1655763"/>
            <a:ext cx="38735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2" name="Straight Connector 921">
            <a:extLst>
              <a:ext uri="{FF2B5EF4-FFF2-40B4-BE49-F238E27FC236}">
                <a16:creationId xmlns:a16="http://schemas.microsoft.com/office/drawing/2014/main" id="{DCE5853D-E492-F962-D893-441FAAE880FB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3532188" y="1655763"/>
            <a:ext cx="3889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3" name="Straight Connector 922">
            <a:extLst>
              <a:ext uri="{FF2B5EF4-FFF2-40B4-BE49-F238E27FC236}">
                <a16:creationId xmlns:a16="http://schemas.microsoft.com/office/drawing/2014/main" id="{DBD0EC31-539D-5763-281A-09B434660C57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216400" y="1655763"/>
            <a:ext cx="38735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4" name="Straight Connector 923">
            <a:extLst>
              <a:ext uri="{FF2B5EF4-FFF2-40B4-BE49-F238E27FC236}">
                <a16:creationId xmlns:a16="http://schemas.microsoft.com/office/drawing/2014/main" id="{D1E48627-5140-F7B5-EF78-22BD05EE0774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899025" y="1655763"/>
            <a:ext cx="87947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Google Shape;7;p6">
            <a:extLst>
              <a:ext uri="{FF2B5EF4-FFF2-40B4-BE49-F238E27FC236}">
                <a16:creationId xmlns:a16="http://schemas.microsoft.com/office/drawing/2014/main" id="{CF3B4B7C-FC2F-53DD-4D4B-BB8696823F9F}"/>
              </a:ext>
            </a:extLst>
          </p:cNvPr>
          <p:cNvSpPr txBox="1"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52413" y="2409825"/>
            <a:ext cx="7985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F50005-EF84-424A-B529-3130927B6AE7}" type="datetime'''''Γ''Ν''Α'''''' ''''''''Ε''''υαγ''γε''''λισ''μ''''''ός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Ευαγγελισμός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Google Shape;7;p6">
            <a:extLst>
              <a:ext uri="{FF2B5EF4-FFF2-40B4-BE49-F238E27FC236}">
                <a16:creationId xmlns:a16="http://schemas.microsoft.com/office/drawing/2014/main" id="{20C0226B-8E87-47EB-E8AC-544FF1F0C485}"/>
              </a:ext>
            </a:extLst>
          </p:cNvPr>
          <p:cNvSpPr txBox="1"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028700" y="2409825"/>
            <a:ext cx="6111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15AAA1-7429-426F-B9E8-6E9C39D2E0DC}" type="datetime'Γ''''ΟΝΚ'' ''Οι'''''' ''Άγιοι'''' Α''''ν''ά''''ργ''υροι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ΓΟΝΚ Οι Άγιοι Ανάργυροι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Google Shape;7;p6">
            <a:extLst>
              <a:ext uri="{FF2B5EF4-FFF2-40B4-BE49-F238E27FC236}">
                <a16:creationId xmlns:a16="http://schemas.microsoft.com/office/drawing/2014/main" id="{D253165C-E1D0-0BA1-4181-A17C478C229E}"/>
              </a:ext>
            </a:extLst>
          </p:cNvPr>
          <p:cNvSpPr txBox="1"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684338" y="2409825"/>
            <a:ext cx="66833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415B14E-5E26-48F2-953A-C80F3AE696C2}" type="datetime'''''ΓΝ''''''Α'''' Γ. Γ''''''''ε''''''''νν''''ημα''τά''ς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Γ. Γεννηματάς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Google Shape;7;p6">
            <a:extLst>
              <a:ext uri="{FF2B5EF4-FFF2-40B4-BE49-F238E27FC236}">
                <a16:creationId xmlns:a16="http://schemas.microsoft.com/office/drawing/2014/main" id="{8A5F419B-87F2-C507-CD2D-F0A5B1845DE9}"/>
              </a:ext>
            </a:extLst>
          </p:cNvPr>
          <p:cNvSpPr txBox="1"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2432050" y="2409825"/>
            <a:ext cx="5397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046129-5237-421C-AF20-BAEBCC766752}" type="datetime'''''''''Γ''''ΝΑ'''''''''''''''' Κ''''''''Α''''''''Τ''''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ΚΑΤ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Google Shape;7;p6">
            <a:extLst>
              <a:ext uri="{FF2B5EF4-FFF2-40B4-BE49-F238E27FC236}">
                <a16:creationId xmlns:a16="http://schemas.microsoft.com/office/drawing/2014/main" id="{C6611EB4-0ACC-18CD-A715-8ADA96DB4594}"/>
              </a:ext>
            </a:extLst>
          </p:cNvPr>
          <p:cNvSpPr txBox="1"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3078163" y="2409825"/>
            <a:ext cx="6127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A12305-F198-4331-8883-AF54AF03C040}" type="datetime'''''''''Γ''Ν''''''''Α'''''''''''' ''''''''Λ''''''α''ϊκ''ό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Λαϊκό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Google Shape;7;p6">
            <a:extLst>
              <a:ext uri="{FF2B5EF4-FFF2-40B4-BE49-F238E27FC236}">
                <a16:creationId xmlns:a16="http://schemas.microsoft.com/office/drawing/2014/main" id="{993CE9B7-5B7D-5C1E-6832-CA8A83B819B4}"/>
              </a:ext>
            </a:extLst>
          </p:cNvPr>
          <p:cNvSpPr txBox="1"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3689350" y="2409825"/>
            <a:ext cx="7588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975941-96A8-4214-B8D4-37AD18F00A58}" type="datetime'''''Γ''Ν''''''Α'' ''Σ''''''ισ''μα''''''''νόγλει''''''''ο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Σισμανόγλειο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5" name="Google Shape;7;p6">
            <a:extLst>
              <a:ext uri="{FF2B5EF4-FFF2-40B4-BE49-F238E27FC236}">
                <a16:creationId xmlns:a16="http://schemas.microsoft.com/office/drawing/2014/main" id="{1419D048-E824-D70D-CEAD-BACE8853D1C0}"/>
              </a:ext>
            </a:extLst>
          </p:cNvPr>
          <p:cNvSpPr txBox="1"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4519613" y="2409825"/>
            <a:ext cx="4635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BC8099-8E8F-4042-85E6-1303BC7F37CB}" type="datetime'''''''Π''ΓΝ'' ''''''''''Π''α''''''''''''''''τ''''''ρ''ών''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ΠΓΝ Πατρών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99" name="Google Shape;7;p6">
            <a:extLst>
              <a:ext uri="{FF2B5EF4-FFF2-40B4-BE49-F238E27FC236}">
                <a16:creationId xmlns:a16="http://schemas.microsoft.com/office/drawing/2014/main" id="{546BC27B-1AF4-091B-D7A8-6817225BFF20}"/>
              </a:ext>
            </a:extLst>
          </p:cNvPr>
          <p:cNvSpPr txBox="1"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5224463" y="2409825"/>
            <a:ext cx="42386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6F7B09-440A-41F3-A0FC-2288ECD3D6EC}" type="datetime'''''''Π''Γ''''''''''''Ν ''''''Α''''''τ''''''''τ''ικό''''''ν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ΠΓΝ Αττικόν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6" name="Google Shape;7;p6">
            <a:extLst>
              <a:ext uri="{FF2B5EF4-FFF2-40B4-BE49-F238E27FC236}">
                <a16:creationId xmlns:a16="http://schemas.microsoft.com/office/drawing/2014/main" id="{1ABDEE5E-F65C-B307-84D6-827C1095B657}"/>
              </a:ext>
            </a:extLst>
          </p:cNvPr>
          <p:cNvSpPr txBox="1"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008688" y="1550988"/>
            <a:ext cx="373063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 </a:t>
            </a:r>
            <a:fld id="{E93D0DA0-0949-45BD-AF74-FD085B68B9ED}" type="datetime'''''''''''''''''''''''''''''''''1'''''',''7'''''''''">
              <a:rPr lang="en-GB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1,7</a:t>
            </a:fld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36" name="Rectangle 935">
            <a:extLst>
              <a:ext uri="{FF2B5EF4-FFF2-40B4-BE49-F238E27FC236}">
                <a16:creationId xmlns:a16="http://schemas.microsoft.com/office/drawing/2014/main" id="{B90EC9B4-E5BD-1BB5-3B04-B6DF7D17727A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3267075" y="804863"/>
            <a:ext cx="179388" cy="133350"/>
          </a:xfrm>
          <a:prstGeom prst="rect">
            <a:avLst/>
          </a:prstGeom>
          <a:solidFill>
            <a:srgbClr val="326EDA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Google Shape;7;p6">
            <a:extLst>
              <a:ext uri="{FF2B5EF4-FFF2-40B4-BE49-F238E27FC236}">
                <a16:creationId xmlns:a16="http://schemas.microsoft.com/office/drawing/2014/main" id="{C0F515E4-2535-D11B-FA13-6AC5B26EE6B2}"/>
              </a:ext>
            </a:extLst>
          </p:cNvPr>
          <p:cNvSpPr txBox="1"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3497263" y="784225"/>
            <a:ext cx="19764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656DCA6-5A40-4C69-A055-239C20B40A12}" type="datetime'Μ''έσος χ''ρόνος α''ν''αμον''ής ''(σε'' ''''''''ώρ''ε''''ς'')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Μέσος χρόνος αναμονής (σε ώρες)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53" name="Chart 952">
            <a:extLst>
              <a:ext uri="{FF2B5EF4-FFF2-40B4-BE49-F238E27FC236}">
                <a16:creationId xmlns:a16="http://schemas.microsoft.com/office/drawing/2014/main" id="{887B6E28-1A82-A503-55B8-3A5443A00657}"/>
              </a:ext>
            </a:extLst>
          </p:cNvPr>
          <p:cNvGraphicFramePr/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3999546"/>
              </p:ext>
            </p:extLst>
          </p:nvPr>
        </p:nvGraphicFramePr>
        <p:xfrm>
          <a:off x="214313" y="2822575"/>
          <a:ext cx="5634037" cy="191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sp>
        <p:nvSpPr>
          <p:cNvPr id="929" name="Arrow: Right 928">
            <a:extLst>
              <a:ext uri="{FF2B5EF4-FFF2-40B4-BE49-F238E27FC236}">
                <a16:creationId xmlns:a16="http://schemas.microsoft.com/office/drawing/2014/main" id="{44D3C183-12FE-07FB-D1F7-C391B4500D16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 rot="10800000">
            <a:off x="5816600" y="3786188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30" name="Straight Connector 929">
            <a:extLst>
              <a:ext uri="{FF2B5EF4-FFF2-40B4-BE49-F238E27FC236}">
                <a16:creationId xmlns:a16="http://schemas.microsoft.com/office/drawing/2014/main" id="{4E400DA7-D691-849F-98B9-775305ADC50B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296863" y="3862388"/>
            <a:ext cx="54689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Google Shape;7;p6">
            <a:extLst>
              <a:ext uri="{FF2B5EF4-FFF2-40B4-BE49-F238E27FC236}">
                <a16:creationId xmlns:a16="http://schemas.microsoft.com/office/drawing/2014/main" id="{574C3F79-3FB8-858B-F22C-11D4B5FF460C}"/>
              </a:ext>
            </a:extLst>
          </p:cNvPr>
          <p:cNvSpPr txBox="1"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39713" y="4602163"/>
            <a:ext cx="7985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3D3A18-52F1-4516-BCA0-EF90092FE080}" type="datetime'''Γ''Ν''''''Α ''''Ευ''''''αγ''''γ''ελ''ισμ''ό''''''ς''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Ευαγγελισμός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Google Shape;7;p6">
            <a:extLst>
              <a:ext uri="{FF2B5EF4-FFF2-40B4-BE49-F238E27FC236}">
                <a16:creationId xmlns:a16="http://schemas.microsoft.com/office/drawing/2014/main" id="{E1465BDA-4A25-A0A6-15B6-0C4180F00E1A}"/>
              </a:ext>
            </a:extLst>
          </p:cNvPr>
          <p:cNvSpPr txBox="1"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1016000" y="4602163"/>
            <a:ext cx="6111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A1F237-8D27-4A45-AB4F-7D533A318654}" type="datetime'ΓΟ''Ν''Κ'''' ''Ο''ι ''Ά''''γι''''''''οι'''' Α''ν''άρ''γυροι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ΓΟΝΚ Οι Άγιοι Ανάργυροι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Google Shape;7;p6">
            <a:extLst>
              <a:ext uri="{FF2B5EF4-FFF2-40B4-BE49-F238E27FC236}">
                <a16:creationId xmlns:a16="http://schemas.microsoft.com/office/drawing/2014/main" id="{3A815F18-A6DD-6BAC-7247-BEAD3BC40313}"/>
              </a:ext>
            </a:extLst>
          </p:cNvPr>
          <p:cNvSpPr txBox="1"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671638" y="4602163"/>
            <a:ext cx="66833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9CD734-EAC3-4895-BEDD-A4FEBAAD5D59}" type="datetime'ΓΝ''''Α'''' Γ.'' Γ''''''''ε''''ν''''ν''η''μα''''''τ''''άς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Γ. Γεννηματάς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Google Shape;7;p6">
            <a:extLst>
              <a:ext uri="{FF2B5EF4-FFF2-40B4-BE49-F238E27FC236}">
                <a16:creationId xmlns:a16="http://schemas.microsoft.com/office/drawing/2014/main" id="{C37F8A6A-F803-5A16-5BD9-8B90311BD2E2}"/>
              </a:ext>
            </a:extLst>
          </p:cNvPr>
          <p:cNvSpPr txBox="1"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419350" y="4602163"/>
            <a:ext cx="5397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6FCA0C-E159-423C-BE45-53DFF9DF5676}" type="datetime'Γ''''''Ν''Α ''''''''''''''''''''''Κ''''''Α''''''''Τ''''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ΚΑΤ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" name="Google Shape;7;p6">
            <a:extLst>
              <a:ext uri="{FF2B5EF4-FFF2-40B4-BE49-F238E27FC236}">
                <a16:creationId xmlns:a16="http://schemas.microsoft.com/office/drawing/2014/main" id="{E4B7EEA0-149F-B43C-BEAD-F80DCDCF00FD}"/>
              </a:ext>
            </a:extLst>
          </p:cNvPr>
          <p:cNvSpPr txBox="1"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3065463" y="4602163"/>
            <a:ext cx="6127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EA64C9-A6AD-4733-8055-6E2B68F74A2C}" type="datetime'''Γ''''''Ν''Α'''' Λ''''α''''''''''''ϊκ''''''''''ό''''''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Λαϊκό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" name="Google Shape;7;p6">
            <a:extLst>
              <a:ext uri="{FF2B5EF4-FFF2-40B4-BE49-F238E27FC236}">
                <a16:creationId xmlns:a16="http://schemas.microsoft.com/office/drawing/2014/main" id="{C74BE665-D02A-26F2-A862-B65CCCD808F5}"/>
              </a:ext>
            </a:extLst>
          </p:cNvPr>
          <p:cNvSpPr txBox="1"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3676650" y="4602163"/>
            <a:ext cx="7588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A6542F-8743-40F0-8A3E-015D23A1470F}" type="datetime'Γ''''''''''''''Ν''Α'' ''Σι''''σ''''''''μανόγλ''ε''ιο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Σισμανόγλειο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" name="Google Shape;7;p6">
            <a:extLst>
              <a:ext uri="{FF2B5EF4-FFF2-40B4-BE49-F238E27FC236}">
                <a16:creationId xmlns:a16="http://schemas.microsoft.com/office/drawing/2014/main" id="{766AE2FE-3249-F5E7-4294-D73833C31744}"/>
              </a:ext>
            </a:extLst>
          </p:cNvPr>
          <p:cNvSpPr txBox="1"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4506913" y="4602163"/>
            <a:ext cx="4635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64C613-A133-44ED-B105-5895A510C57E}" type="datetime'''ΠΓ''''''''''Ν'''''''''' ''Πατ''''''ρ''''''''ών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ΠΓΝ Πατρών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" name="Google Shape;7;p6">
            <a:extLst>
              <a:ext uri="{FF2B5EF4-FFF2-40B4-BE49-F238E27FC236}">
                <a16:creationId xmlns:a16="http://schemas.microsoft.com/office/drawing/2014/main" id="{A4C4542D-FECA-D3D9-B2B8-6FEB47DB1E50}"/>
              </a:ext>
            </a:extLst>
          </p:cNvPr>
          <p:cNvSpPr txBox="1"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5211763" y="4602163"/>
            <a:ext cx="42386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462434-1571-42DF-885A-1A4903453FD7}" type="datetime'Π''''''''''''ΓΝ ''''''''Α''τ''''''τ''ι''κ''''''όν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ΠΓΝ Αττικόν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7" name="Google Shape;7;p6">
            <a:extLst>
              <a:ext uri="{FF2B5EF4-FFF2-40B4-BE49-F238E27FC236}">
                <a16:creationId xmlns:a16="http://schemas.microsoft.com/office/drawing/2014/main" id="{FE100944-3D52-04AC-40ED-E8DC2B19BAD1}"/>
              </a:ext>
            </a:extLst>
          </p:cNvPr>
          <p:cNvSpPr txBox="1"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5995988" y="3757613"/>
            <a:ext cx="373063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 </a:t>
            </a:r>
            <a:fld id="{41A6260E-8970-4D63-A0E0-EE15878EF43C}" type="datetime'''1,''''''''''''''1'''''''''''''''''''''''">
              <a:rPr lang="en-GB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1,1</a:t>
            </a:fld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5" name="Google Shape;861;g2e945761aac_0_277">
            <a:extLst>
              <a:ext uri="{FF2B5EF4-FFF2-40B4-BE49-F238E27FC236}">
                <a16:creationId xmlns:a16="http://schemas.microsoft.com/office/drawing/2014/main" id="{EB17341E-A9CB-1668-29B3-8B9435AA5308}"/>
              </a:ext>
            </a:extLst>
          </p:cNvPr>
          <p:cNvSpPr txBox="1"/>
          <p:nvPr/>
        </p:nvSpPr>
        <p:spPr>
          <a:xfrm>
            <a:off x="6503377" y="1361573"/>
            <a:ext cx="2572890" cy="1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l-GR" sz="1100" dirty="0">
                <a:solidFill>
                  <a:schemeClr val="tx1"/>
                </a:solidFill>
              </a:rPr>
              <a:t>Στα </a:t>
            </a:r>
            <a:r>
              <a:rPr lang="el-GR" sz="1100" b="1" dirty="0">
                <a:solidFill>
                  <a:srgbClr val="013476"/>
                </a:solidFill>
              </a:rPr>
              <a:t>παθολογικά ιατρεία </a:t>
            </a:r>
            <a:r>
              <a:rPr lang="el-GR" sz="1100" dirty="0">
                <a:solidFill>
                  <a:schemeClr val="tx1"/>
                </a:solidFill>
              </a:rPr>
              <a:t>των νοσοκομείων, ο μέσος χρόνος αναμονής των περιστατικών υπολογίζεται σε λιγότερο από </a:t>
            </a:r>
            <a:r>
              <a:rPr lang="el-GR" sz="1100" b="1" dirty="0">
                <a:solidFill>
                  <a:srgbClr val="013476"/>
                </a:solidFill>
              </a:rPr>
              <a:t>2 ώρες</a:t>
            </a:r>
            <a:r>
              <a:rPr lang="el-GR" sz="1100" dirty="0">
                <a:solidFill>
                  <a:schemeClr val="tx1"/>
                </a:solidFill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l-GR" sz="1100" dirty="0">
                <a:solidFill>
                  <a:schemeClr val="tx1"/>
                </a:solidFill>
              </a:rPr>
              <a:t>Το ΓΝΑ Ευαγγελισμός καταγράφει τον </a:t>
            </a:r>
            <a:r>
              <a:rPr lang="el-GR" sz="1100" b="1" dirty="0">
                <a:solidFill>
                  <a:srgbClr val="013476"/>
                </a:solidFill>
              </a:rPr>
              <a:t>υψηλότερο χρόνο αναμονής, στις 3,19 ώρες</a:t>
            </a:r>
            <a:r>
              <a:rPr lang="el-GR" sz="1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26" name="Google Shape;861;g2e945761aac_0_277">
            <a:extLst>
              <a:ext uri="{FF2B5EF4-FFF2-40B4-BE49-F238E27FC236}">
                <a16:creationId xmlns:a16="http://schemas.microsoft.com/office/drawing/2014/main" id="{0D25BF7D-880C-FE89-9778-B19E88EBCC74}"/>
              </a:ext>
            </a:extLst>
          </p:cNvPr>
          <p:cNvSpPr txBox="1"/>
          <p:nvPr/>
        </p:nvSpPr>
        <p:spPr>
          <a:xfrm>
            <a:off x="6503377" y="3368682"/>
            <a:ext cx="2572890" cy="159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l-GR" sz="1100" dirty="0">
                <a:solidFill>
                  <a:schemeClr val="tx1"/>
                </a:solidFill>
              </a:rPr>
              <a:t>Στα </a:t>
            </a:r>
            <a:r>
              <a:rPr lang="el-GR" sz="1100" b="1" dirty="0">
                <a:solidFill>
                  <a:srgbClr val="013476"/>
                </a:solidFill>
              </a:rPr>
              <a:t>καρδιολογικά ιατρεία </a:t>
            </a:r>
            <a:r>
              <a:rPr lang="el-GR" sz="1100" dirty="0">
                <a:solidFill>
                  <a:schemeClr val="tx1"/>
                </a:solidFill>
              </a:rPr>
              <a:t>των νοσοκομείων, ο μέσος χρόνος αναμονής των περιστατικών υπολογίζεται σε περίπου </a:t>
            </a:r>
            <a:r>
              <a:rPr lang="el-GR" sz="1100" b="1" dirty="0">
                <a:solidFill>
                  <a:srgbClr val="013476"/>
                </a:solidFill>
              </a:rPr>
              <a:t>1 ώρα</a:t>
            </a:r>
            <a:r>
              <a:rPr lang="el-GR" sz="1100" dirty="0">
                <a:solidFill>
                  <a:schemeClr val="tx1"/>
                </a:solidFill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l-GR" sz="1100" dirty="0">
                <a:solidFill>
                  <a:schemeClr val="tx1"/>
                </a:solidFill>
              </a:rPr>
              <a:t>Το ΓΝΑ ΚΑΤ καταγράφει τον </a:t>
            </a:r>
            <a:r>
              <a:rPr lang="el-GR" sz="1100" b="1" dirty="0">
                <a:solidFill>
                  <a:srgbClr val="013476"/>
                </a:solidFill>
              </a:rPr>
              <a:t>υψηλότερο χρόνο αναμονής, στις 2,32 ώρες</a:t>
            </a:r>
            <a:r>
              <a:rPr lang="el-GR" sz="11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932" name="Graphic 81">
            <a:extLst>
              <a:ext uri="{FF2B5EF4-FFF2-40B4-BE49-F238E27FC236}">
                <a16:creationId xmlns:a16="http://schemas.microsoft.com/office/drawing/2014/main" id="{17BD6E9C-8D71-7E57-FA62-F653E6CF325E}"/>
              </a:ext>
            </a:extLst>
          </p:cNvPr>
          <p:cNvGrpSpPr/>
          <p:nvPr/>
        </p:nvGrpSpPr>
        <p:grpSpPr>
          <a:xfrm>
            <a:off x="7539955" y="2846978"/>
            <a:ext cx="443680" cy="432000"/>
            <a:chOff x="10418558" y="3895566"/>
            <a:chExt cx="457200" cy="457200"/>
          </a:xfrm>
          <a:solidFill>
            <a:srgbClr val="013476"/>
          </a:solidFill>
        </p:grpSpPr>
        <p:sp>
          <p:nvSpPr>
            <p:cNvPr id="933" name="Freeform 48">
              <a:extLst>
                <a:ext uri="{FF2B5EF4-FFF2-40B4-BE49-F238E27FC236}">
                  <a16:creationId xmlns:a16="http://schemas.microsoft.com/office/drawing/2014/main" id="{D306FB27-9FCA-E74D-3AFA-1525907341FA}"/>
                </a:ext>
              </a:extLst>
            </p:cNvPr>
            <p:cNvSpPr/>
            <p:nvPr/>
          </p:nvSpPr>
          <p:spPr>
            <a:xfrm>
              <a:off x="10418558" y="3895566"/>
              <a:ext cx="457200" cy="457200"/>
            </a:xfrm>
            <a:custGeom>
              <a:avLst/>
              <a:gdLst>
                <a:gd name="connsiteX0" fmla="*/ 0 w 457200"/>
                <a:gd name="connsiteY0" fmla="*/ 0 h 457200"/>
                <a:gd name="connsiteX1" fmla="*/ 0 w 457200"/>
                <a:gd name="connsiteY1" fmla="*/ 457200 h 457200"/>
                <a:gd name="connsiteX2" fmla="*/ 457200 w 457200"/>
                <a:gd name="connsiteY2" fmla="*/ 457200 h 457200"/>
                <a:gd name="connsiteX3" fmla="*/ 457200 w 457200"/>
                <a:gd name="connsiteY3" fmla="*/ 0 h 457200"/>
                <a:gd name="connsiteX4" fmla="*/ 437674 w 457200"/>
                <a:gd name="connsiteY4" fmla="*/ 437674 h 457200"/>
                <a:gd name="connsiteX5" fmla="*/ 19526 w 457200"/>
                <a:gd name="connsiteY5" fmla="*/ 437674 h 457200"/>
                <a:gd name="connsiteX6" fmla="*/ 19526 w 457200"/>
                <a:gd name="connsiteY6" fmla="*/ 19526 h 457200"/>
                <a:gd name="connsiteX7" fmla="*/ 437674 w 457200"/>
                <a:gd name="connsiteY7" fmla="*/ 19526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  <a:moveTo>
                    <a:pt x="437674" y="437674"/>
                  </a:moveTo>
                  <a:lnTo>
                    <a:pt x="19526" y="437674"/>
                  </a:lnTo>
                  <a:lnTo>
                    <a:pt x="19526" y="19526"/>
                  </a:lnTo>
                  <a:lnTo>
                    <a:pt x="437674" y="19526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800" b="1" dirty="0"/>
            </a:p>
          </p:txBody>
        </p:sp>
        <p:sp>
          <p:nvSpPr>
            <p:cNvPr id="934" name="Freeform 49">
              <a:extLst>
                <a:ext uri="{FF2B5EF4-FFF2-40B4-BE49-F238E27FC236}">
                  <a16:creationId xmlns:a16="http://schemas.microsoft.com/office/drawing/2014/main" id="{1F45953F-6EEC-9AC4-41CC-F296761E0BE2}"/>
                </a:ext>
              </a:extLst>
            </p:cNvPr>
            <p:cNvSpPr/>
            <p:nvPr/>
          </p:nvSpPr>
          <p:spPr>
            <a:xfrm>
              <a:off x="10476374" y="3976084"/>
              <a:ext cx="342011" cy="146208"/>
            </a:xfrm>
            <a:custGeom>
              <a:avLst/>
              <a:gdLst>
                <a:gd name="connsiteX0" fmla="*/ 45402 w 342011"/>
                <a:gd name="connsiteY0" fmla="*/ 146209 h 146208"/>
                <a:gd name="connsiteX1" fmla="*/ 37433 w 342011"/>
                <a:gd name="connsiteY1" fmla="*/ 137509 h 146208"/>
                <a:gd name="connsiteX2" fmla="*/ 37179 w 342011"/>
                <a:gd name="connsiteY2" fmla="*/ 137255 h 146208"/>
                <a:gd name="connsiteX3" fmla="*/ 36894 w 342011"/>
                <a:gd name="connsiteY3" fmla="*/ 136970 h 146208"/>
                <a:gd name="connsiteX4" fmla="*/ 21019 w 342011"/>
                <a:gd name="connsiteY4" fmla="*/ 89948 h 146208"/>
                <a:gd name="connsiteX5" fmla="*/ 88233 w 342011"/>
                <a:gd name="connsiteY5" fmla="*/ 21082 h 146208"/>
                <a:gd name="connsiteX6" fmla="*/ 150940 w 342011"/>
                <a:gd name="connsiteY6" fmla="*/ 62738 h 146208"/>
                <a:gd name="connsiteX7" fmla="*/ 154908 w 342011"/>
                <a:gd name="connsiteY7" fmla="*/ 75057 h 146208"/>
                <a:gd name="connsiteX8" fmla="*/ 185198 w 342011"/>
                <a:gd name="connsiteY8" fmla="*/ 75057 h 146208"/>
                <a:gd name="connsiteX9" fmla="*/ 189833 w 342011"/>
                <a:gd name="connsiteY9" fmla="*/ 65532 h 146208"/>
                <a:gd name="connsiteX10" fmla="*/ 253651 w 342011"/>
                <a:gd name="connsiteY10" fmla="*/ 21082 h 146208"/>
                <a:gd name="connsiteX11" fmla="*/ 320802 w 342011"/>
                <a:gd name="connsiteY11" fmla="*/ 89884 h 146208"/>
                <a:gd name="connsiteX12" fmla="*/ 304927 w 342011"/>
                <a:gd name="connsiteY12" fmla="*/ 136906 h 146208"/>
                <a:gd name="connsiteX13" fmla="*/ 304641 w 342011"/>
                <a:gd name="connsiteY13" fmla="*/ 137192 h 146208"/>
                <a:gd name="connsiteX14" fmla="*/ 304387 w 342011"/>
                <a:gd name="connsiteY14" fmla="*/ 137446 h 146208"/>
                <a:gd name="connsiteX15" fmla="*/ 296450 w 342011"/>
                <a:gd name="connsiteY15" fmla="*/ 146145 h 146208"/>
                <a:gd name="connsiteX16" fmla="*/ 324771 w 342011"/>
                <a:gd name="connsiteY16" fmla="*/ 146145 h 146208"/>
                <a:gd name="connsiteX17" fmla="*/ 342011 w 342011"/>
                <a:gd name="connsiteY17" fmla="*/ 89884 h 146208"/>
                <a:gd name="connsiteX18" fmla="*/ 253778 w 342011"/>
                <a:gd name="connsiteY18" fmla="*/ 0 h 146208"/>
                <a:gd name="connsiteX19" fmla="*/ 171228 w 342011"/>
                <a:gd name="connsiteY19" fmla="*/ 56166 h 146208"/>
                <a:gd name="connsiteX20" fmla="*/ 88233 w 342011"/>
                <a:gd name="connsiteY20" fmla="*/ 63 h 146208"/>
                <a:gd name="connsiteX21" fmla="*/ 0 w 342011"/>
                <a:gd name="connsiteY21" fmla="*/ 89948 h 146208"/>
                <a:gd name="connsiteX22" fmla="*/ 17240 w 342011"/>
                <a:gd name="connsiteY22" fmla="*/ 146209 h 14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2011" h="146208">
                  <a:moveTo>
                    <a:pt x="45402" y="146209"/>
                  </a:moveTo>
                  <a:lnTo>
                    <a:pt x="37433" y="137509"/>
                  </a:lnTo>
                  <a:lnTo>
                    <a:pt x="37179" y="137255"/>
                  </a:lnTo>
                  <a:lnTo>
                    <a:pt x="36894" y="136970"/>
                  </a:lnTo>
                  <a:cubicBezTo>
                    <a:pt x="26257" y="126143"/>
                    <a:pt x="21019" y="110331"/>
                    <a:pt x="21019" y="89948"/>
                  </a:cubicBezTo>
                  <a:cubicBezTo>
                    <a:pt x="20923" y="50705"/>
                    <a:pt x="49784" y="21082"/>
                    <a:pt x="88233" y="21082"/>
                  </a:cubicBezTo>
                  <a:cubicBezTo>
                    <a:pt x="117570" y="21082"/>
                    <a:pt x="142780" y="37814"/>
                    <a:pt x="150940" y="62738"/>
                  </a:cubicBezTo>
                  <a:lnTo>
                    <a:pt x="154908" y="75057"/>
                  </a:lnTo>
                  <a:lnTo>
                    <a:pt x="185198" y="75057"/>
                  </a:lnTo>
                  <a:lnTo>
                    <a:pt x="189833" y="65532"/>
                  </a:lnTo>
                  <a:cubicBezTo>
                    <a:pt x="204311" y="36068"/>
                    <a:pt x="225774" y="21082"/>
                    <a:pt x="253651" y="21082"/>
                  </a:cubicBezTo>
                  <a:cubicBezTo>
                    <a:pt x="291941" y="21082"/>
                    <a:pt x="320802" y="50641"/>
                    <a:pt x="320802" y="89884"/>
                  </a:cubicBezTo>
                  <a:cubicBezTo>
                    <a:pt x="320802" y="110268"/>
                    <a:pt x="315436" y="126079"/>
                    <a:pt x="304927" y="136906"/>
                  </a:cubicBezTo>
                  <a:lnTo>
                    <a:pt x="304641" y="137192"/>
                  </a:lnTo>
                  <a:lnTo>
                    <a:pt x="304387" y="137446"/>
                  </a:lnTo>
                  <a:lnTo>
                    <a:pt x="296450" y="146145"/>
                  </a:lnTo>
                  <a:lnTo>
                    <a:pt x="324771" y="146145"/>
                  </a:lnTo>
                  <a:cubicBezTo>
                    <a:pt x="337471" y="130080"/>
                    <a:pt x="342011" y="109982"/>
                    <a:pt x="342011" y="89884"/>
                  </a:cubicBezTo>
                  <a:cubicBezTo>
                    <a:pt x="342011" y="39338"/>
                    <a:pt x="303403" y="0"/>
                    <a:pt x="253778" y="0"/>
                  </a:cubicBezTo>
                  <a:cubicBezTo>
                    <a:pt x="215170" y="0"/>
                    <a:pt x="187611" y="22479"/>
                    <a:pt x="171228" y="56166"/>
                  </a:cubicBezTo>
                  <a:cubicBezTo>
                    <a:pt x="159766" y="22542"/>
                    <a:pt x="126683" y="63"/>
                    <a:pt x="88233" y="63"/>
                  </a:cubicBezTo>
                  <a:cubicBezTo>
                    <a:pt x="38608" y="63"/>
                    <a:pt x="0" y="39402"/>
                    <a:pt x="0" y="89948"/>
                  </a:cubicBezTo>
                  <a:cubicBezTo>
                    <a:pt x="0" y="110046"/>
                    <a:pt x="4445" y="130143"/>
                    <a:pt x="17240" y="14620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800" b="1" dirty="0"/>
            </a:p>
          </p:txBody>
        </p:sp>
        <p:sp>
          <p:nvSpPr>
            <p:cNvPr id="935" name="Freeform 50">
              <a:extLst>
                <a:ext uri="{FF2B5EF4-FFF2-40B4-BE49-F238E27FC236}">
                  <a16:creationId xmlns:a16="http://schemas.microsoft.com/office/drawing/2014/main" id="{A4366A88-BBC4-ADE0-B6CF-DEDBB6918951}"/>
                </a:ext>
              </a:extLst>
            </p:cNvPr>
            <p:cNvSpPr/>
            <p:nvPr/>
          </p:nvSpPr>
          <p:spPr>
            <a:xfrm>
              <a:off x="10543526" y="4177379"/>
              <a:ext cx="207200" cy="113315"/>
            </a:xfrm>
            <a:custGeom>
              <a:avLst/>
              <a:gdLst>
                <a:gd name="connsiteX0" fmla="*/ 103632 w 207200"/>
                <a:gd name="connsiteY0" fmla="*/ 82106 h 113315"/>
                <a:gd name="connsiteX1" fmla="*/ 28575 w 207200"/>
                <a:gd name="connsiteY1" fmla="*/ 0 h 113315"/>
                <a:gd name="connsiteX2" fmla="*/ 0 w 207200"/>
                <a:gd name="connsiteY2" fmla="*/ 0 h 113315"/>
                <a:gd name="connsiteX3" fmla="*/ 103632 w 207200"/>
                <a:gd name="connsiteY3" fmla="*/ 113316 h 113315"/>
                <a:gd name="connsiteX4" fmla="*/ 207201 w 207200"/>
                <a:gd name="connsiteY4" fmla="*/ 0 h 113315"/>
                <a:gd name="connsiteX5" fmla="*/ 178626 w 207200"/>
                <a:gd name="connsiteY5" fmla="*/ 0 h 1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200" h="113315">
                  <a:moveTo>
                    <a:pt x="103632" y="82106"/>
                  </a:moveTo>
                  <a:lnTo>
                    <a:pt x="28575" y="0"/>
                  </a:lnTo>
                  <a:lnTo>
                    <a:pt x="0" y="0"/>
                  </a:lnTo>
                  <a:lnTo>
                    <a:pt x="103632" y="113316"/>
                  </a:lnTo>
                  <a:lnTo>
                    <a:pt x="207201" y="0"/>
                  </a:lnTo>
                  <a:lnTo>
                    <a:pt x="178626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800" b="1" dirty="0"/>
            </a:p>
          </p:txBody>
        </p:sp>
        <p:sp>
          <p:nvSpPr>
            <p:cNvPr id="937" name="Freeform 51">
              <a:extLst>
                <a:ext uri="{FF2B5EF4-FFF2-40B4-BE49-F238E27FC236}">
                  <a16:creationId xmlns:a16="http://schemas.microsoft.com/office/drawing/2014/main" id="{0AC46F71-F2D2-26F2-31C5-9FD304383F9E}"/>
                </a:ext>
              </a:extLst>
            </p:cNvPr>
            <p:cNvSpPr/>
            <p:nvPr/>
          </p:nvSpPr>
          <p:spPr>
            <a:xfrm>
              <a:off x="10476215" y="4060570"/>
              <a:ext cx="341883" cy="125317"/>
            </a:xfrm>
            <a:custGeom>
              <a:avLst/>
              <a:gdLst>
                <a:gd name="connsiteX0" fmla="*/ 125254 w 341883"/>
                <a:gd name="connsiteY0" fmla="*/ 68675 h 125317"/>
                <a:gd name="connsiteX1" fmla="*/ 166180 w 341883"/>
                <a:gd name="connsiteY1" fmla="*/ 125317 h 125317"/>
                <a:gd name="connsiteX2" fmla="*/ 204629 w 341883"/>
                <a:gd name="connsiteY2" fmla="*/ 42259 h 125317"/>
                <a:gd name="connsiteX3" fmla="*/ 236855 w 341883"/>
                <a:gd name="connsiteY3" fmla="*/ 97885 h 125317"/>
                <a:gd name="connsiteX4" fmla="*/ 341884 w 341883"/>
                <a:gd name="connsiteY4" fmla="*/ 97885 h 125317"/>
                <a:gd name="connsiteX5" fmla="*/ 341884 w 341883"/>
                <a:gd name="connsiteY5" fmla="*/ 78359 h 125317"/>
                <a:gd name="connsiteX6" fmla="*/ 248095 w 341883"/>
                <a:gd name="connsiteY6" fmla="*/ 78359 h 125317"/>
                <a:gd name="connsiteX7" fmla="*/ 202692 w 341883"/>
                <a:gd name="connsiteY7" fmla="*/ 0 h 125317"/>
                <a:gd name="connsiteX8" fmla="*/ 162465 w 341883"/>
                <a:gd name="connsiteY8" fmla="*/ 86836 h 125317"/>
                <a:gd name="connsiteX9" fmla="*/ 124809 w 341883"/>
                <a:gd name="connsiteY9" fmla="*/ 34734 h 125317"/>
                <a:gd name="connsiteX10" fmla="*/ 94647 w 341883"/>
                <a:gd name="connsiteY10" fmla="*/ 78835 h 125317"/>
                <a:gd name="connsiteX11" fmla="*/ 0 w 341883"/>
                <a:gd name="connsiteY11" fmla="*/ 78835 h 125317"/>
                <a:gd name="connsiteX12" fmla="*/ 0 w 341883"/>
                <a:gd name="connsiteY12" fmla="*/ 98361 h 125317"/>
                <a:gd name="connsiteX13" fmla="*/ 104934 w 341883"/>
                <a:gd name="connsiteY13" fmla="*/ 98361 h 125317"/>
                <a:gd name="connsiteX14" fmla="*/ 125254 w 341883"/>
                <a:gd name="connsiteY14" fmla="*/ 68675 h 12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1883" h="125317">
                  <a:moveTo>
                    <a:pt x="125254" y="68675"/>
                  </a:moveTo>
                  <a:lnTo>
                    <a:pt x="166180" y="125317"/>
                  </a:lnTo>
                  <a:lnTo>
                    <a:pt x="204629" y="42259"/>
                  </a:lnTo>
                  <a:lnTo>
                    <a:pt x="236855" y="97885"/>
                  </a:lnTo>
                  <a:lnTo>
                    <a:pt x="341884" y="97885"/>
                  </a:lnTo>
                  <a:lnTo>
                    <a:pt x="341884" y="78359"/>
                  </a:lnTo>
                  <a:lnTo>
                    <a:pt x="248095" y="78359"/>
                  </a:lnTo>
                  <a:lnTo>
                    <a:pt x="202692" y="0"/>
                  </a:lnTo>
                  <a:lnTo>
                    <a:pt x="162465" y="86836"/>
                  </a:lnTo>
                  <a:lnTo>
                    <a:pt x="124809" y="34734"/>
                  </a:lnTo>
                  <a:lnTo>
                    <a:pt x="94647" y="78835"/>
                  </a:lnTo>
                  <a:lnTo>
                    <a:pt x="0" y="78835"/>
                  </a:lnTo>
                  <a:lnTo>
                    <a:pt x="0" y="98361"/>
                  </a:lnTo>
                  <a:lnTo>
                    <a:pt x="104934" y="98361"/>
                  </a:lnTo>
                  <a:lnTo>
                    <a:pt x="125254" y="68675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800" b="1" dirty="0"/>
            </a:p>
          </p:txBody>
        </p:sp>
      </p:grpSp>
      <p:sp>
        <p:nvSpPr>
          <p:cNvPr id="938" name="Graphic 84">
            <a:extLst>
              <a:ext uri="{FF2B5EF4-FFF2-40B4-BE49-F238E27FC236}">
                <a16:creationId xmlns:a16="http://schemas.microsoft.com/office/drawing/2014/main" id="{02CD45BD-03D0-4AB4-4682-5A6C3F4AB699}"/>
              </a:ext>
            </a:extLst>
          </p:cNvPr>
          <p:cNvSpPr/>
          <p:nvPr/>
        </p:nvSpPr>
        <p:spPr>
          <a:xfrm>
            <a:off x="7539955" y="839868"/>
            <a:ext cx="443680" cy="432000"/>
          </a:xfrm>
          <a:custGeom>
            <a:avLst/>
            <a:gdLst>
              <a:gd name="connsiteX0" fmla="*/ 0 w 457200"/>
              <a:gd name="connsiteY0" fmla="*/ 0 h 457200"/>
              <a:gd name="connsiteX1" fmla="*/ 0 w 457200"/>
              <a:gd name="connsiteY1" fmla="*/ 457200 h 457200"/>
              <a:gd name="connsiteX2" fmla="*/ 457200 w 457200"/>
              <a:gd name="connsiteY2" fmla="*/ 457200 h 457200"/>
              <a:gd name="connsiteX3" fmla="*/ 457200 w 457200"/>
              <a:gd name="connsiteY3" fmla="*/ 0 h 457200"/>
              <a:gd name="connsiteX4" fmla="*/ 85725 w 457200"/>
              <a:gd name="connsiteY4" fmla="*/ 383858 h 457200"/>
              <a:gd name="connsiteX5" fmla="*/ 102076 w 457200"/>
              <a:gd name="connsiteY5" fmla="*/ 355473 h 457200"/>
              <a:gd name="connsiteX6" fmla="*/ 146526 w 457200"/>
              <a:gd name="connsiteY6" fmla="*/ 333724 h 457200"/>
              <a:gd name="connsiteX7" fmla="*/ 146526 w 457200"/>
              <a:gd name="connsiteY7" fmla="*/ 341694 h 457200"/>
              <a:gd name="connsiteX8" fmla="*/ 117761 w 457200"/>
              <a:gd name="connsiteY8" fmla="*/ 377825 h 457200"/>
              <a:gd name="connsiteX9" fmla="*/ 117761 w 457200"/>
              <a:gd name="connsiteY9" fmla="*/ 377825 h 457200"/>
              <a:gd name="connsiteX10" fmla="*/ 117761 w 457200"/>
              <a:gd name="connsiteY10" fmla="*/ 430086 h 457200"/>
              <a:gd name="connsiteX11" fmla="*/ 135604 w 457200"/>
              <a:gd name="connsiteY11" fmla="*/ 430086 h 457200"/>
              <a:gd name="connsiteX12" fmla="*/ 135604 w 457200"/>
              <a:gd name="connsiteY12" fmla="*/ 378365 h 457200"/>
              <a:gd name="connsiteX13" fmla="*/ 156420 w 457200"/>
              <a:gd name="connsiteY13" fmla="*/ 359143 h 457200"/>
              <a:gd name="connsiteX14" fmla="*/ 175641 w 457200"/>
              <a:gd name="connsiteY14" fmla="*/ 378365 h 457200"/>
              <a:gd name="connsiteX15" fmla="*/ 175641 w 457200"/>
              <a:gd name="connsiteY15" fmla="*/ 429927 h 457200"/>
              <a:gd name="connsiteX16" fmla="*/ 193485 w 457200"/>
              <a:gd name="connsiteY16" fmla="*/ 429927 h 457200"/>
              <a:gd name="connsiteX17" fmla="*/ 193485 w 457200"/>
              <a:gd name="connsiteY17" fmla="*/ 378365 h 457200"/>
              <a:gd name="connsiteX18" fmla="*/ 193485 w 457200"/>
              <a:gd name="connsiteY18" fmla="*/ 377666 h 457200"/>
              <a:gd name="connsiteX19" fmla="*/ 164624 w 457200"/>
              <a:gd name="connsiteY19" fmla="*/ 341694 h 457200"/>
              <a:gd name="connsiteX20" fmla="*/ 164624 w 457200"/>
              <a:gd name="connsiteY20" fmla="*/ 325025 h 457200"/>
              <a:gd name="connsiteX21" fmla="*/ 193548 w 457200"/>
              <a:gd name="connsiteY21" fmla="*/ 310896 h 457200"/>
              <a:gd name="connsiteX22" fmla="*/ 221488 w 457200"/>
              <a:gd name="connsiteY22" fmla="*/ 352933 h 457200"/>
              <a:gd name="connsiteX23" fmla="*/ 242856 w 457200"/>
              <a:gd name="connsiteY23" fmla="*/ 352933 h 457200"/>
              <a:gd name="connsiteX24" fmla="*/ 270986 w 457200"/>
              <a:gd name="connsiteY24" fmla="*/ 310610 h 457200"/>
              <a:gd name="connsiteX25" fmla="*/ 293973 w 457200"/>
              <a:gd name="connsiteY25" fmla="*/ 321786 h 457200"/>
              <a:gd name="connsiteX26" fmla="*/ 293973 w 457200"/>
              <a:gd name="connsiteY26" fmla="*/ 367633 h 457200"/>
              <a:gd name="connsiteX27" fmla="*/ 275414 w 457200"/>
              <a:gd name="connsiteY27" fmla="*/ 404035 h 457200"/>
              <a:gd name="connsiteX28" fmla="*/ 311817 w 457200"/>
              <a:gd name="connsiteY28" fmla="*/ 422596 h 457200"/>
              <a:gd name="connsiteX29" fmla="*/ 330375 w 457200"/>
              <a:gd name="connsiteY29" fmla="*/ 386191 h 457200"/>
              <a:gd name="connsiteX30" fmla="*/ 311817 w 457200"/>
              <a:gd name="connsiteY30" fmla="*/ 367633 h 457200"/>
              <a:gd name="connsiteX31" fmla="*/ 311817 w 457200"/>
              <a:gd name="connsiteY31" fmla="*/ 330486 h 457200"/>
              <a:gd name="connsiteX32" fmla="*/ 363823 w 457200"/>
              <a:gd name="connsiteY32" fmla="*/ 355886 h 457200"/>
              <a:gd name="connsiteX33" fmla="*/ 379317 w 457200"/>
              <a:gd name="connsiteY33" fmla="*/ 384461 h 457200"/>
              <a:gd name="connsiteX34" fmla="*/ 379317 w 457200"/>
              <a:gd name="connsiteY34" fmla="*/ 439547 h 457200"/>
              <a:gd name="connsiteX35" fmla="*/ 85725 w 457200"/>
              <a:gd name="connsiteY35" fmla="*/ 439547 h 457200"/>
              <a:gd name="connsiteX36" fmla="*/ 232442 w 457200"/>
              <a:gd name="connsiteY36" fmla="*/ 152654 h 457200"/>
              <a:gd name="connsiteX37" fmla="*/ 291116 w 457200"/>
              <a:gd name="connsiteY37" fmla="*/ 171418 h 457200"/>
              <a:gd name="connsiteX38" fmla="*/ 291116 w 457200"/>
              <a:gd name="connsiteY38" fmla="*/ 171799 h 457200"/>
              <a:gd name="connsiteX39" fmla="*/ 291116 w 457200"/>
              <a:gd name="connsiteY39" fmla="*/ 172403 h 457200"/>
              <a:gd name="connsiteX40" fmla="*/ 266541 w 457200"/>
              <a:gd name="connsiteY40" fmla="*/ 242253 h 457200"/>
              <a:gd name="connsiteX41" fmla="*/ 265621 w 457200"/>
              <a:gd name="connsiteY41" fmla="*/ 243237 h 457200"/>
              <a:gd name="connsiteX42" fmla="*/ 264382 w 457200"/>
              <a:gd name="connsiteY42" fmla="*/ 244824 h 457200"/>
              <a:gd name="connsiteX43" fmla="*/ 231966 w 457200"/>
              <a:gd name="connsiteY43" fmla="*/ 267399 h 457200"/>
              <a:gd name="connsiteX44" fmla="*/ 199581 w 457200"/>
              <a:gd name="connsiteY44" fmla="*/ 244824 h 457200"/>
              <a:gd name="connsiteX45" fmla="*/ 198342 w 457200"/>
              <a:gd name="connsiteY45" fmla="*/ 243269 h 457200"/>
              <a:gd name="connsiteX46" fmla="*/ 197422 w 457200"/>
              <a:gd name="connsiteY46" fmla="*/ 242284 h 457200"/>
              <a:gd name="connsiteX47" fmla="*/ 172847 w 457200"/>
              <a:gd name="connsiteY47" fmla="*/ 172434 h 457200"/>
              <a:gd name="connsiteX48" fmla="*/ 172847 w 457200"/>
              <a:gd name="connsiteY48" fmla="*/ 172434 h 457200"/>
              <a:gd name="connsiteX49" fmla="*/ 172847 w 457200"/>
              <a:gd name="connsiteY49" fmla="*/ 172434 h 457200"/>
              <a:gd name="connsiteX50" fmla="*/ 232442 w 457200"/>
              <a:gd name="connsiteY50" fmla="*/ 152654 h 457200"/>
              <a:gd name="connsiteX51" fmla="*/ 176340 w 457200"/>
              <a:gd name="connsiteY51" fmla="*/ 147638 h 457200"/>
              <a:gd name="connsiteX52" fmla="*/ 180150 w 457200"/>
              <a:gd name="connsiteY52" fmla="*/ 114300 h 457200"/>
              <a:gd name="connsiteX53" fmla="*/ 181674 w 457200"/>
              <a:gd name="connsiteY53" fmla="*/ 101060 h 457200"/>
              <a:gd name="connsiteX54" fmla="*/ 189770 w 457200"/>
              <a:gd name="connsiteY54" fmla="*/ 83725 h 457200"/>
              <a:gd name="connsiteX55" fmla="*/ 274257 w 457200"/>
              <a:gd name="connsiteY55" fmla="*/ 83725 h 457200"/>
              <a:gd name="connsiteX56" fmla="*/ 282353 w 457200"/>
              <a:gd name="connsiteY56" fmla="*/ 101060 h 457200"/>
              <a:gd name="connsiteX57" fmla="*/ 283877 w 457200"/>
              <a:gd name="connsiteY57" fmla="*/ 114300 h 457200"/>
              <a:gd name="connsiteX58" fmla="*/ 287623 w 457200"/>
              <a:gd name="connsiteY58" fmla="*/ 147161 h 457200"/>
              <a:gd name="connsiteX59" fmla="*/ 232442 w 457200"/>
              <a:gd name="connsiteY59" fmla="*/ 134779 h 457200"/>
              <a:gd name="connsiteX60" fmla="*/ 176340 w 457200"/>
              <a:gd name="connsiteY60" fmla="*/ 147638 h 457200"/>
              <a:gd name="connsiteX61" fmla="*/ 232029 w 457200"/>
              <a:gd name="connsiteY61" fmla="*/ 285560 h 457200"/>
              <a:gd name="connsiteX62" fmla="*/ 232029 w 457200"/>
              <a:gd name="connsiteY62" fmla="*/ 285560 h 457200"/>
              <a:gd name="connsiteX63" fmla="*/ 257747 w 457200"/>
              <a:gd name="connsiteY63" fmla="*/ 276352 h 457200"/>
              <a:gd name="connsiteX64" fmla="*/ 257747 w 457200"/>
              <a:gd name="connsiteY64" fmla="*/ 298069 h 457200"/>
              <a:gd name="connsiteX65" fmla="*/ 231997 w 457200"/>
              <a:gd name="connsiteY65" fmla="*/ 336772 h 457200"/>
              <a:gd name="connsiteX66" fmla="*/ 206375 w 457200"/>
              <a:gd name="connsiteY66" fmla="*/ 298069 h 457200"/>
              <a:gd name="connsiteX67" fmla="*/ 206375 w 457200"/>
              <a:gd name="connsiteY67" fmla="*/ 276225 h 457200"/>
              <a:gd name="connsiteX68" fmla="*/ 232093 w 457200"/>
              <a:gd name="connsiteY68" fmla="*/ 285433 h 457200"/>
              <a:gd name="connsiteX69" fmla="*/ 302768 w 457200"/>
              <a:gd name="connsiteY69" fmla="*/ 383985 h 457200"/>
              <a:gd name="connsiteX70" fmla="*/ 313817 w 457200"/>
              <a:gd name="connsiteY70" fmla="*/ 395034 h 457200"/>
              <a:gd name="connsiteX71" fmla="*/ 302768 w 457200"/>
              <a:gd name="connsiteY71" fmla="*/ 406083 h 457200"/>
              <a:gd name="connsiteX72" fmla="*/ 291719 w 457200"/>
              <a:gd name="connsiteY72" fmla="*/ 395034 h 457200"/>
              <a:gd name="connsiteX73" fmla="*/ 302736 w 457200"/>
              <a:gd name="connsiteY73" fmla="*/ 383953 h 457200"/>
              <a:gd name="connsiteX74" fmla="*/ 302768 w 457200"/>
              <a:gd name="connsiteY74" fmla="*/ 383953 h 457200"/>
              <a:gd name="connsiteX75" fmla="*/ 439293 w 457200"/>
              <a:gd name="connsiteY75" fmla="*/ 439357 h 457200"/>
              <a:gd name="connsiteX76" fmla="*/ 397066 w 457200"/>
              <a:gd name="connsiteY76" fmla="*/ 439357 h 457200"/>
              <a:gd name="connsiteX77" fmla="*/ 397066 w 457200"/>
              <a:gd name="connsiteY77" fmla="*/ 384620 h 457200"/>
              <a:gd name="connsiteX78" fmla="*/ 370681 w 457200"/>
              <a:gd name="connsiteY78" fmla="*/ 339439 h 457200"/>
              <a:gd name="connsiteX79" fmla="*/ 275622 w 457200"/>
              <a:gd name="connsiteY79" fmla="*/ 293053 h 457200"/>
              <a:gd name="connsiteX80" fmla="*/ 275622 w 457200"/>
              <a:gd name="connsiteY80" fmla="*/ 259779 h 457200"/>
              <a:gd name="connsiteX81" fmla="*/ 279019 w 457200"/>
              <a:gd name="connsiteY81" fmla="*/ 255238 h 457200"/>
              <a:gd name="connsiteX82" fmla="*/ 308991 w 457200"/>
              <a:gd name="connsiteY82" fmla="*/ 173069 h 457200"/>
              <a:gd name="connsiteX83" fmla="*/ 308991 w 457200"/>
              <a:gd name="connsiteY83" fmla="*/ 172276 h 457200"/>
              <a:gd name="connsiteX84" fmla="*/ 308991 w 457200"/>
              <a:gd name="connsiteY84" fmla="*/ 171863 h 457200"/>
              <a:gd name="connsiteX85" fmla="*/ 308991 w 457200"/>
              <a:gd name="connsiteY85" fmla="*/ 170879 h 457200"/>
              <a:gd name="connsiteX86" fmla="*/ 308610 w 457200"/>
              <a:gd name="connsiteY86" fmla="*/ 163703 h 457200"/>
              <a:gd name="connsiteX87" fmla="*/ 308610 w 457200"/>
              <a:gd name="connsiteY87" fmla="*/ 161893 h 457200"/>
              <a:gd name="connsiteX88" fmla="*/ 308293 w 457200"/>
              <a:gd name="connsiteY88" fmla="*/ 161893 h 457200"/>
              <a:gd name="connsiteX89" fmla="*/ 306070 w 457200"/>
              <a:gd name="connsiteY89" fmla="*/ 151194 h 457200"/>
              <a:gd name="connsiteX90" fmla="*/ 299942 w 457200"/>
              <a:gd name="connsiteY90" fmla="*/ 97695 h 457200"/>
              <a:gd name="connsiteX91" fmla="*/ 285750 w 457200"/>
              <a:gd name="connsiteY91" fmla="*/ 65977 h 457200"/>
              <a:gd name="connsiteX92" fmla="*/ 178403 w 457200"/>
              <a:gd name="connsiteY92" fmla="*/ 65977 h 457200"/>
              <a:gd name="connsiteX93" fmla="*/ 164878 w 457200"/>
              <a:gd name="connsiteY93" fmla="*/ 94933 h 457200"/>
              <a:gd name="connsiteX94" fmla="*/ 158052 w 457200"/>
              <a:gd name="connsiteY94" fmla="*/ 151098 h 457200"/>
              <a:gd name="connsiteX95" fmla="*/ 155797 w 457200"/>
              <a:gd name="connsiteY95" fmla="*/ 161893 h 457200"/>
              <a:gd name="connsiteX96" fmla="*/ 155797 w 457200"/>
              <a:gd name="connsiteY96" fmla="*/ 161893 h 457200"/>
              <a:gd name="connsiteX97" fmla="*/ 155797 w 457200"/>
              <a:gd name="connsiteY97" fmla="*/ 163703 h 457200"/>
              <a:gd name="connsiteX98" fmla="*/ 155385 w 457200"/>
              <a:gd name="connsiteY98" fmla="*/ 170879 h 457200"/>
              <a:gd name="connsiteX99" fmla="*/ 155385 w 457200"/>
              <a:gd name="connsiteY99" fmla="*/ 171863 h 457200"/>
              <a:gd name="connsiteX100" fmla="*/ 155385 w 457200"/>
              <a:gd name="connsiteY100" fmla="*/ 172276 h 457200"/>
              <a:gd name="connsiteX101" fmla="*/ 155385 w 457200"/>
              <a:gd name="connsiteY101" fmla="*/ 173069 h 457200"/>
              <a:gd name="connsiteX102" fmla="*/ 185357 w 457200"/>
              <a:gd name="connsiteY102" fmla="*/ 255238 h 457200"/>
              <a:gd name="connsiteX103" fmla="*/ 188754 w 457200"/>
              <a:gd name="connsiteY103" fmla="*/ 259779 h 457200"/>
              <a:gd name="connsiteX104" fmla="*/ 188754 w 457200"/>
              <a:gd name="connsiteY104" fmla="*/ 293465 h 457200"/>
              <a:gd name="connsiteX105" fmla="*/ 95060 w 457200"/>
              <a:gd name="connsiteY105" fmla="*/ 339058 h 457200"/>
              <a:gd name="connsiteX106" fmla="*/ 67850 w 457200"/>
              <a:gd name="connsiteY106" fmla="*/ 384239 h 457200"/>
              <a:gd name="connsiteX107" fmla="*/ 67850 w 457200"/>
              <a:gd name="connsiteY107" fmla="*/ 439325 h 457200"/>
              <a:gd name="connsiteX108" fmla="*/ 17844 w 457200"/>
              <a:gd name="connsiteY108" fmla="*/ 439325 h 457200"/>
              <a:gd name="connsiteX109" fmla="*/ 17844 w 457200"/>
              <a:gd name="connsiteY109" fmla="*/ 17844 h 457200"/>
              <a:gd name="connsiteX110" fmla="*/ 439357 w 457200"/>
              <a:gd name="connsiteY110" fmla="*/ 17844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0" y="457200"/>
                </a:lnTo>
                <a:lnTo>
                  <a:pt x="457200" y="457200"/>
                </a:lnTo>
                <a:lnTo>
                  <a:pt x="457200" y="0"/>
                </a:lnTo>
                <a:close/>
                <a:moveTo>
                  <a:pt x="85725" y="383858"/>
                </a:moveTo>
                <a:cubicBezTo>
                  <a:pt x="84836" y="362871"/>
                  <a:pt x="99632" y="356457"/>
                  <a:pt x="102076" y="355473"/>
                </a:cubicBezTo>
                <a:lnTo>
                  <a:pt x="146526" y="333724"/>
                </a:lnTo>
                <a:lnTo>
                  <a:pt x="146526" y="341694"/>
                </a:lnTo>
                <a:cubicBezTo>
                  <a:pt x="129849" y="345811"/>
                  <a:pt x="118038" y="360648"/>
                  <a:pt x="117761" y="377825"/>
                </a:cubicBezTo>
                <a:lnTo>
                  <a:pt x="117761" y="377825"/>
                </a:lnTo>
                <a:lnTo>
                  <a:pt x="117761" y="430086"/>
                </a:lnTo>
                <a:lnTo>
                  <a:pt x="135604" y="430086"/>
                </a:lnTo>
                <a:lnTo>
                  <a:pt x="135604" y="378365"/>
                </a:lnTo>
                <a:cubicBezTo>
                  <a:pt x="136045" y="367309"/>
                  <a:pt x="145364" y="358702"/>
                  <a:pt x="156420" y="359143"/>
                </a:cubicBezTo>
                <a:cubicBezTo>
                  <a:pt x="166858" y="359559"/>
                  <a:pt x="175225" y="367925"/>
                  <a:pt x="175641" y="378365"/>
                </a:cubicBezTo>
                <a:lnTo>
                  <a:pt x="175641" y="429927"/>
                </a:lnTo>
                <a:lnTo>
                  <a:pt x="193485" y="429927"/>
                </a:lnTo>
                <a:lnTo>
                  <a:pt x="193485" y="378365"/>
                </a:lnTo>
                <a:cubicBezTo>
                  <a:pt x="193485" y="378143"/>
                  <a:pt x="193485" y="377889"/>
                  <a:pt x="193485" y="377666"/>
                </a:cubicBezTo>
                <a:cubicBezTo>
                  <a:pt x="193136" y="360518"/>
                  <a:pt x="181289" y="345751"/>
                  <a:pt x="164624" y="341694"/>
                </a:cubicBezTo>
                <a:lnTo>
                  <a:pt x="164624" y="325025"/>
                </a:lnTo>
                <a:lnTo>
                  <a:pt x="193548" y="310896"/>
                </a:lnTo>
                <a:lnTo>
                  <a:pt x="221488" y="352933"/>
                </a:lnTo>
                <a:lnTo>
                  <a:pt x="242856" y="352933"/>
                </a:lnTo>
                <a:lnTo>
                  <a:pt x="270986" y="310610"/>
                </a:lnTo>
                <a:lnTo>
                  <a:pt x="293973" y="321786"/>
                </a:lnTo>
                <a:lnTo>
                  <a:pt x="293973" y="367633"/>
                </a:lnTo>
                <a:cubicBezTo>
                  <a:pt x="278796" y="372561"/>
                  <a:pt x="270487" y="388858"/>
                  <a:pt x="275414" y="404035"/>
                </a:cubicBezTo>
                <a:cubicBezTo>
                  <a:pt x="280342" y="419211"/>
                  <a:pt x="296640" y="427520"/>
                  <a:pt x="311817" y="422596"/>
                </a:cubicBezTo>
                <a:cubicBezTo>
                  <a:pt x="326993" y="417668"/>
                  <a:pt x="335302" y="401368"/>
                  <a:pt x="330375" y="386191"/>
                </a:cubicBezTo>
                <a:cubicBezTo>
                  <a:pt x="327517" y="377390"/>
                  <a:pt x="320618" y="370491"/>
                  <a:pt x="311817" y="367633"/>
                </a:cubicBezTo>
                <a:lnTo>
                  <a:pt x="311817" y="330486"/>
                </a:lnTo>
                <a:lnTo>
                  <a:pt x="363823" y="355886"/>
                </a:lnTo>
                <a:cubicBezTo>
                  <a:pt x="363823" y="355886"/>
                  <a:pt x="380270" y="362236"/>
                  <a:pt x="379317" y="384461"/>
                </a:cubicBezTo>
                <a:lnTo>
                  <a:pt x="379317" y="439547"/>
                </a:lnTo>
                <a:lnTo>
                  <a:pt x="85725" y="439547"/>
                </a:lnTo>
                <a:close/>
                <a:moveTo>
                  <a:pt x="232442" y="152654"/>
                </a:moveTo>
                <a:cubicBezTo>
                  <a:pt x="262541" y="152654"/>
                  <a:pt x="283623" y="162179"/>
                  <a:pt x="291116" y="171418"/>
                </a:cubicBezTo>
                <a:cubicBezTo>
                  <a:pt x="291116" y="171418"/>
                  <a:pt x="291116" y="171672"/>
                  <a:pt x="291116" y="171799"/>
                </a:cubicBezTo>
                <a:cubicBezTo>
                  <a:pt x="291116" y="171926"/>
                  <a:pt x="291116" y="172212"/>
                  <a:pt x="291116" y="172403"/>
                </a:cubicBezTo>
                <a:cubicBezTo>
                  <a:pt x="291779" y="197913"/>
                  <a:pt x="283032" y="222776"/>
                  <a:pt x="266541" y="242253"/>
                </a:cubicBezTo>
                <a:cubicBezTo>
                  <a:pt x="266097" y="242761"/>
                  <a:pt x="265716" y="243142"/>
                  <a:pt x="265621" y="243237"/>
                </a:cubicBezTo>
                <a:lnTo>
                  <a:pt x="264382" y="244824"/>
                </a:lnTo>
                <a:cubicBezTo>
                  <a:pt x="264382" y="245015"/>
                  <a:pt x="251270" y="265049"/>
                  <a:pt x="231966" y="267399"/>
                </a:cubicBezTo>
                <a:cubicBezTo>
                  <a:pt x="212693" y="265049"/>
                  <a:pt x="199708" y="245174"/>
                  <a:pt x="199581" y="244824"/>
                </a:cubicBezTo>
                <a:lnTo>
                  <a:pt x="198342" y="243269"/>
                </a:lnTo>
                <a:lnTo>
                  <a:pt x="197422" y="242284"/>
                </a:lnTo>
                <a:cubicBezTo>
                  <a:pt x="180942" y="222802"/>
                  <a:pt x="172196" y="197943"/>
                  <a:pt x="172847" y="172434"/>
                </a:cubicBezTo>
                <a:lnTo>
                  <a:pt x="172847" y="172434"/>
                </a:lnTo>
                <a:lnTo>
                  <a:pt x="172847" y="172434"/>
                </a:lnTo>
                <a:cubicBezTo>
                  <a:pt x="179800" y="162878"/>
                  <a:pt x="201390" y="152654"/>
                  <a:pt x="232442" y="152654"/>
                </a:cubicBezTo>
                <a:close/>
                <a:moveTo>
                  <a:pt x="176340" y="147638"/>
                </a:moveTo>
                <a:lnTo>
                  <a:pt x="180150" y="114300"/>
                </a:lnTo>
                <a:lnTo>
                  <a:pt x="181674" y="101060"/>
                </a:lnTo>
                <a:lnTo>
                  <a:pt x="189770" y="83725"/>
                </a:lnTo>
                <a:lnTo>
                  <a:pt x="274257" y="83725"/>
                </a:lnTo>
                <a:lnTo>
                  <a:pt x="282353" y="101060"/>
                </a:lnTo>
                <a:lnTo>
                  <a:pt x="283877" y="114300"/>
                </a:lnTo>
                <a:lnTo>
                  <a:pt x="287623" y="147161"/>
                </a:lnTo>
                <a:cubicBezTo>
                  <a:pt x="273749" y="139478"/>
                  <a:pt x="254603" y="134779"/>
                  <a:pt x="232442" y="134779"/>
                </a:cubicBezTo>
                <a:cubicBezTo>
                  <a:pt x="210280" y="134779"/>
                  <a:pt x="190278" y="139700"/>
                  <a:pt x="176340" y="147638"/>
                </a:cubicBezTo>
                <a:close/>
                <a:moveTo>
                  <a:pt x="232029" y="285560"/>
                </a:moveTo>
                <a:lnTo>
                  <a:pt x="232029" y="285560"/>
                </a:lnTo>
                <a:cubicBezTo>
                  <a:pt x="241247" y="284738"/>
                  <a:pt x="250101" y="281568"/>
                  <a:pt x="257747" y="276352"/>
                </a:cubicBezTo>
                <a:lnTo>
                  <a:pt x="257747" y="298069"/>
                </a:lnTo>
                <a:lnTo>
                  <a:pt x="231997" y="336772"/>
                </a:lnTo>
                <a:lnTo>
                  <a:pt x="206375" y="298069"/>
                </a:lnTo>
                <a:lnTo>
                  <a:pt x="206375" y="276225"/>
                </a:lnTo>
                <a:cubicBezTo>
                  <a:pt x="214020" y="281441"/>
                  <a:pt x="222874" y="284611"/>
                  <a:pt x="232093" y="285433"/>
                </a:cubicBezTo>
                <a:close/>
                <a:moveTo>
                  <a:pt x="302768" y="383985"/>
                </a:moveTo>
                <a:cubicBezTo>
                  <a:pt x="308870" y="383985"/>
                  <a:pt x="313817" y="388931"/>
                  <a:pt x="313817" y="395034"/>
                </a:cubicBezTo>
                <a:cubicBezTo>
                  <a:pt x="313817" y="401136"/>
                  <a:pt x="308870" y="406083"/>
                  <a:pt x="302768" y="406083"/>
                </a:cubicBezTo>
                <a:cubicBezTo>
                  <a:pt x="296666" y="406083"/>
                  <a:pt x="291719" y="401136"/>
                  <a:pt x="291719" y="395034"/>
                </a:cubicBezTo>
                <a:cubicBezTo>
                  <a:pt x="291702" y="388931"/>
                  <a:pt x="296634" y="383972"/>
                  <a:pt x="302736" y="383953"/>
                </a:cubicBezTo>
                <a:cubicBezTo>
                  <a:pt x="302747" y="383953"/>
                  <a:pt x="302758" y="383953"/>
                  <a:pt x="302768" y="383953"/>
                </a:cubicBezTo>
                <a:close/>
                <a:moveTo>
                  <a:pt x="439293" y="439357"/>
                </a:moveTo>
                <a:lnTo>
                  <a:pt x="397066" y="439357"/>
                </a:lnTo>
                <a:lnTo>
                  <a:pt x="397066" y="384620"/>
                </a:lnTo>
                <a:cubicBezTo>
                  <a:pt x="398526" y="349980"/>
                  <a:pt x="370999" y="339503"/>
                  <a:pt x="370681" y="339439"/>
                </a:cubicBezTo>
                <a:lnTo>
                  <a:pt x="275622" y="293053"/>
                </a:lnTo>
                <a:lnTo>
                  <a:pt x="275622" y="259779"/>
                </a:lnTo>
                <a:cubicBezTo>
                  <a:pt x="277178" y="257842"/>
                  <a:pt x="278416" y="256159"/>
                  <a:pt x="279019" y="255238"/>
                </a:cubicBezTo>
                <a:cubicBezTo>
                  <a:pt x="298821" y="232494"/>
                  <a:pt x="309498" y="203222"/>
                  <a:pt x="308991" y="173069"/>
                </a:cubicBezTo>
                <a:cubicBezTo>
                  <a:pt x="308991" y="172815"/>
                  <a:pt x="308991" y="172530"/>
                  <a:pt x="308991" y="172276"/>
                </a:cubicBezTo>
                <a:cubicBezTo>
                  <a:pt x="308991" y="172022"/>
                  <a:pt x="308991" y="171990"/>
                  <a:pt x="308991" y="171863"/>
                </a:cubicBezTo>
                <a:cubicBezTo>
                  <a:pt x="309008" y="171535"/>
                  <a:pt x="309008" y="171206"/>
                  <a:pt x="308991" y="170879"/>
                </a:cubicBezTo>
                <a:cubicBezTo>
                  <a:pt x="308991" y="168529"/>
                  <a:pt x="308801" y="166148"/>
                  <a:pt x="308610" y="163703"/>
                </a:cubicBezTo>
                <a:cubicBezTo>
                  <a:pt x="308610" y="163100"/>
                  <a:pt x="308610" y="162497"/>
                  <a:pt x="308610" y="161893"/>
                </a:cubicBezTo>
                <a:lnTo>
                  <a:pt x="308293" y="161893"/>
                </a:lnTo>
                <a:cubicBezTo>
                  <a:pt x="307797" y="158280"/>
                  <a:pt x="307054" y="154705"/>
                  <a:pt x="306070" y="151194"/>
                </a:cubicBezTo>
                <a:lnTo>
                  <a:pt x="299942" y="97695"/>
                </a:lnTo>
                <a:lnTo>
                  <a:pt x="285750" y="65977"/>
                </a:lnTo>
                <a:lnTo>
                  <a:pt x="178403" y="65977"/>
                </a:lnTo>
                <a:lnTo>
                  <a:pt x="164878" y="94933"/>
                </a:lnTo>
                <a:lnTo>
                  <a:pt x="158052" y="151098"/>
                </a:lnTo>
                <a:cubicBezTo>
                  <a:pt x="157042" y="154638"/>
                  <a:pt x="156288" y="158245"/>
                  <a:pt x="155797" y="161893"/>
                </a:cubicBezTo>
                <a:lnTo>
                  <a:pt x="155797" y="161893"/>
                </a:lnTo>
                <a:cubicBezTo>
                  <a:pt x="155797" y="162497"/>
                  <a:pt x="155797" y="163100"/>
                  <a:pt x="155797" y="163703"/>
                </a:cubicBezTo>
                <a:cubicBezTo>
                  <a:pt x="155607" y="166148"/>
                  <a:pt x="155448" y="168529"/>
                  <a:pt x="155385" y="170879"/>
                </a:cubicBezTo>
                <a:cubicBezTo>
                  <a:pt x="155385" y="171196"/>
                  <a:pt x="155385" y="171514"/>
                  <a:pt x="155385" y="171863"/>
                </a:cubicBezTo>
                <a:cubicBezTo>
                  <a:pt x="155385" y="172212"/>
                  <a:pt x="155385" y="172117"/>
                  <a:pt x="155385" y="172276"/>
                </a:cubicBezTo>
                <a:cubicBezTo>
                  <a:pt x="155369" y="172540"/>
                  <a:pt x="155369" y="172805"/>
                  <a:pt x="155385" y="173069"/>
                </a:cubicBezTo>
                <a:cubicBezTo>
                  <a:pt x="154878" y="203222"/>
                  <a:pt x="165555" y="232494"/>
                  <a:pt x="185357" y="255238"/>
                </a:cubicBezTo>
                <a:cubicBezTo>
                  <a:pt x="185960" y="256159"/>
                  <a:pt x="187198" y="257842"/>
                  <a:pt x="188754" y="259779"/>
                </a:cubicBezTo>
                <a:lnTo>
                  <a:pt x="188754" y="293465"/>
                </a:lnTo>
                <a:lnTo>
                  <a:pt x="95060" y="339058"/>
                </a:lnTo>
                <a:cubicBezTo>
                  <a:pt x="93885" y="339503"/>
                  <a:pt x="66485" y="349980"/>
                  <a:pt x="67850" y="384239"/>
                </a:cubicBezTo>
                <a:lnTo>
                  <a:pt x="67850" y="439325"/>
                </a:lnTo>
                <a:lnTo>
                  <a:pt x="17844" y="439325"/>
                </a:lnTo>
                <a:lnTo>
                  <a:pt x="17844" y="17844"/>
                </a:lnTo>
                <a:lnTo>
                  <a:pt x="439357" y="17844"/>
                </a:lnTo>
                <a:close/>
              </a:path>
            </a:pathLst>
          </a:custGeom>
          <a:solidFill>
            <a:srgbClr val="013476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1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>
          <a:extLst>
            <a:ext uri="{FF2B5EF4-FFF2-40B4-BE49-F238E27FC236}">
              <a16:creationId xmlns:a16="http://schemas.microsoft.com/office/drawing/2014/main" id="{C3C2ABD8-0686-61A7-0A19-88BBCA91A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D2BBB2E-00F0-4460-A313-E8CB9FB825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8B8E342-7B31-B940-97EB-97317E0E4B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Google Shape;59;g2babe5de96e_0_0">
            <a:extLst>
              <a:ext uri="{FF2B5EF4-FFF2-40B4-BE49-F238E27FC236}">
                <a16:creationId xmlns:a16="http://schemas.microsoft.com/office/drawing/2014/main" id="{438C59E2-E7D8-9766-03B0-150A5B8431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780" y="299700"/>
            <a:ext cx="85077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000" tIns="34275" rIns="68569" bIns="34275" anchor="t" anchorCtr="0">
            <a:noAutofit/>
          </a:bodyPr>
          <a:lstStyle/>
          <a:p>
            <a:r>
              <a:rPr lang="el-GR" dirty="0">
                <a:latin typeface="+mj-lt"/>
              </a:rPr>
              <a:t>Περιεχόμενα</a:t>
            </a:r>
            <a:endParaRPr dirty="0">
              <a:latin typeface="+mj-lt"/>
            </a:endParaRPr>
          </a:p>
        </p:txBody>
      </p:sp>
      <p:sp>
        <p:nvSpPr>
          <p:cNvPr id="60" name="Google Shape;60;g2babe5de96e_0_0">
            <a:extLst>
              <a:ext uri="{FF2B5EF4-FFF2-40B4-BE49-F238E27FC236}">
                <a16:creationId xmlns:a16="http://schemas.microsoft.com/office/drawing/2014/main" id="{E79768EC-9467-90EE-29DA-10B27E6795B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93161"/>
            <a:ext cx="391500" cy="19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l-GR">
                <a:latin typeface="Helvetica Neue"/>
                <a:ea typeface="Helvetica Neue"/>
                <a:cs typeface="Helvetica Neue"/>
                <a:sym typeface="Helvetica Neue"/>
              </a:rPr>
              <a:pPr/>
              <a:t>2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g2babe5de96e_0_0">
            <a:extLst>
              <a:ext uri="{FF2B5EF4-FFF2-40B4-BE49-F238E27FC236}">
                <a16:creationId xmlns:a16="http://schemas.microsoft.com/office/drawing/2014/main" id="{FFF04578-F63E-1D3E-8B03-5EF63992C6EE}"/>
              </a:ext>
            </a:extLst>
          </p:cNvPr>
          <p:cNvSpPr/>
          <p:nvPr/>
        </p:nvSpPr>
        <p:spPr>
          <a:xfrm>
            <a:off x="460520" y="678146"/>
            <a:ext cx="4105350" cy="68625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dk1"/>
              </a:buClr>
              <a:buSzPts val="1600"/>
            </a:pPr>
            <a:endParaRPr sz="1200">
              <a:solidFill>
                <a:schemeClr val="lt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8CEE3F-56E7-0BEB-03BC-1E8A348BA19F}"/>
              </a:ext>
            </a:extLst>
          </p:cNvPr>
          <p:cNvGrpSpPr/>
          <p:nvPr/>
        </p:nvGrpSpPr>
        <p:grpSpPr>
          <a:xfrm>
            <a:off x="671833" y="2516485"/>
            <a:ext cx="8217334" cy="463025"/>
            <a:chOff x="671833" y="2579142"/>
            <a:chExt cx="8217334" cy="463025"/>
          </a:xfrm>
        </p:grpSpPr>
        <p:sp>
          <p:nvSpPr>
            <p:cNvPr id="74" name="Google Shape;74;g2babe5de96e_0_0">
              <a:extLst>
                <a:ext uri="{FF2B5EF4-FFF2-40B4-BE49-F238E27FC236}">
                  <a16:creationId xmlns:a16="http://schemas.microsoft.com/office/drawing/2014/main" id="{0E482C44-DDA4-098B-4853-4A67E16A6B51}"/>
                </a:ext>
              </a:extLst>
            </p:cNvPr>
            <p:cNvSpPr txBox="1"/>
            <p:nvPr/>
          </p:nvSpPr>
          <p:spPr>
            <a:xfrm>
              <a:off x="1406122" y="2652934"/>
              <a:ext cx="7483045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l-GR" sz="1600" b="1" dirty="0">
                  <a:solidFill>
                    <a:srgbClr val="013476"/>
                  </a:solidFill>
                  <a:latin typeface="+mj-lt"/>
                  <a:ea typeface="Calibri"/>
                  <a:cs typeface="Calibri"/>
                </a:rPr>
                <a:t>Ανακαινίσεις των ΤΕΠ των Νοσοκομείων</a:t>
              </a:r>
            </a:p>
          </p:txBody>
        </p:sp>
        <p:grpSp>
          <p:nvGrpSpPr>
            <p:cNvPr id="75" name="Google Shape;75;g2babe5de96e_0_0">
              <a:extLst>
                <a:ext uri="{FF2B5EF4-FFF2-40B4-BE49-F238E27FC236}">
                  <a16:creationId xmlns:a16="http://schemas.microsoft.com/office/drawing/2014/main" id="{F26D3F07-5F63-B4BE-6B0C-4777D60243F4}"/>
                </a:ext>
              </a:extLst>
            </p:cNvPr>
            <p:cNvGrpSpPr/>
            <p:nvPr/>
          </p:nvGrpSpPr>
          <p:grpSpPr>
            <a:xfrm>
              <a:off x="671833" y="2579142"/>
              <a:ext cx="493199" cy="463025"/>
              <a:chOff x="693701" y="1760856"/>
              <a:chExt cx="709384" cy="617366"/>
            </a:xfrm>
          </p:grpSpPr>
          <p:sp>
            <p:nvSpPr>
              <p:cNvPr id="76" name="Google Shape;76;g2babe5de96e_0_0">
                <a:extLst>
                  <a:ext uri="{FF2B5EF4-FFF2-40B4-BE49-F238E27FC236}">
                    <a16:creationId xmlns:a16="http://schemas.microsoft.com/office/drawing/2014/main" id="{30FA2F22-4EF6-7B16-6462-E4A4C5C82C07}"/>
                  </a:ext>
                </a:extLst>
              </p:cNvPr>
              <p:cNvSpPr/>
              <p:nvPr/>
            </p:nvSpPr>
            <p:spPr>
              <a:xfrm>
                <a:off x="693701" y="1802222"/>
                <a:ext cx="576000" cy="576000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ctr">
                  <a:buSzPts val="1200"/>
                </a:pPr>
                <a:endParaRPr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Google Shape;77;g2babe5de96e_0_0">
                <a:extLst>
                  <a:ext uri="{FF2B5EF4-FFF2-40B4-BE49-F238E27FC236}">
                    <a16:creationId xmlns:a16="http://schemas.microsoft.com/office/drawing/2014/main" id="{232D4C6D-E527-B449-98E0-294EF2C598CE}"/>
                  </a:ext>
                </a:extLst>
              </p:cNvPr>
              <p:cNvSpPr/>
              <p:nvPr/>
            </p:nvSpPr>
            <p:spPr>
              <a:xfrm>
                <a:off x="763345" y="1760856"/>
                <a:ext cx="639740" cy="575999"/>
              </a:xfrm>
              <a:prstGeom prst="rect">
                <a:avLst/>
              </a:prstGeom>
              <a:solidFill>
                <a:srgbClr val="013476"/>
              </a:solidFill>
              <a:ln w="25400" cap="flat" cmpd="sng">
                <a:solidFill>
                  <a:srgbClr val="01347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ts val="1800"/>
                </a:pPr>
                <a:r>
                  <a:rPr lang="el-GR" sz="2000" b="1">
                    <a:solidFill>
                      <a:srgbClr val="FFFFFF"/>
                    </a:solidFill>
                  </a:rPr>
                  <a:t>3</a:t>
                </a:r>
                <a:endParaRPr sz="2000"/>
              </a:p>
            </p:txBody>
          </p:sp>
        </p:grpSp>
      </p:grpSp>
      <p:sp>
        <p:nvSpPr>
          <p:cNvPr id="12" name="Google Shape;165;g2e945761aac_0_331">
            <a:extLst>
              <a:ext uri="{FF2B5EF4-FFF2-40B4-BE49-F238E27FC236}">
                <a16:creationId xmlns:a16="http://schemas.microsoft.com/office/drawing/2014/main" id="{C5B575F8-C371-BE67-47F1-5CC5D5D1F889}"/>
              </a:ext>
            </a:extLst>
          </p:cNvPr>
          <p:cNvSpPr/>
          <p:nvPr/>
        </p:nvSpPr>
        <p:spPr>
          <a:xfrm>
            <a:off x="4350" y="-4375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l-G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66;g2e945761aac_0_331">
            <a:extLst>
              <a:ext uri="{FF2B5EF4-FFF2-40B4-BE49-F238E27FC236}">
                <a16:creationId xmlns:a16="http://schemas.microsoft.com/office/drawing/2014/main" id="{62F1D61F-E3E7-4D6D-9631-1A2EED7121C8}"/>
              </a:ext>
            </a:extLst>
          </p:cNvPr>
          <p:cNvSpPr/>
          <p:nvPr/>
        </p:nvSpPr>
        <p:spPr>
          <a:xfrm>
            <a:off x="4350" y="2377625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270DA3-2D1F-74CB-B4B7-6DBB5DD39C37}"/>
              </a:ext>
            </a:extLst>
          </p:cNvPr>
          <p:cNvGrpSpPr/>
          <p:nvPr/>
        </p:nvGrpSpPr>
        <p:grpSpPr>
          <a:xfrm>
            <a:off x="676315" y="1031057"/>
            <a:ext cx="7898724" cy="463026"/>
            <a:chOff x="676315" y="1031057"/>
            <a:chExt cx="7898724" cy="463026"/>
          </a:xfrm>
        </p:grpSpPr>
        <p:grpSp>
          <p:nvGrpSpPr>
            <p:cNvPr id="64" name="Google Shape;64;g2babe5de96e_0_0">
              <a:extLst>
                <a:ext uri="{FF2B5EF4-FFF2-40B4-BE49-F238E27FC236}">
                  <a16:creationId xmlns:a16="http://schemas.microsoft.com/office/drawing/2014/main" id="{C3030E92-D612-8240-87E6-421FBD567AD7}"/>
                </a:ext>
              </a:extLst>
            </p:cNvPr>
            <p:cNvGrpSpPr/>
            <p:nvPr/>
          </p:nvGrpSpPr>
          <p:grpSpPr>
            <a:xfrm>
              <a:off x="676315" y="1031057"/>
              <a:ext cx="484235" cy="463026"/>
              <a:chOff x="693701" y="1760854"/>
              <a:chExt cx="645646" cy="617368"/>
            </a:xfrm>
          </p:grpSpPr>
          <p:sp>
            <p:nvSpPr>
              <p:cNvPr id="65" name="Google Shape;65;g2babe5de96e_0_0">
                <a:extLst>
                  <a:ext uri="{FF2B5EF4-FFF2-40B4-BE49-F238E27FC236}">
                    <a16:creationId xmlns:a16="http://schemas.microsoft.com/office/drawing/2014/main" id="{C35D196B-7984-9596-BFA1-AAE2EC3A794C}"/>
                  </a:ext>
                </a:extLst>
              </p:cNvPr>
              <p:cNvSpPr/>
              <p:nvPr/>
            </p:nvSpPr>
            <p:spPr>
              <a:xfrm>
                <a:off x="693701" y="1802222"/>
                <a:ext cx="576000" cy="576000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ctr">
                  <a:buSzPts val="1200"/>
                </a:pPr>
                <a:endParaRPr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Google Shape;66;g2babe5de96e_0_0">
                <a:extLst>
                  <a:ext uri="{FF2B5EF4-FFF2-40B4-BE49-F238E27FC236}">
                    <a16:creationId xmlns:a16="http://schemas.microsoft.com/office/drawing/2014/main" id="{692F54D5-18F5-EC0A-D78C-2AC82D44046D}"/>
                  </a:ext>
                </a:extLst>
              </p:cNvPr>
              <p:cNvSpPr/>
              <p:nvPr/>
            </p:nvSpPr>
            <p:spPr>
              <a:xfrm>
                <a:off x="763348" y="1760854"/>
                <a:ext cx="575999" cy="575998"/>
              </a:xfrm>
              <a:prstGeom prst="rect">
                <a:avLst/>
              </a:prstGeom>
              <a:solidFill>
                <a:srgbClr val="013476"/>
              </a:solidFill>
              <a:ln w="25400" cap="flat" cmpd="sng">
                <a:solidFill>
                  <a:srgbClr val="01347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ts val="1800"/>
                </a:pPr>
                <a:r>
                  <a:rPr lang="el-GR" sz="2000" b="1">
                    <a:solidFill>
                      <a:srgbClr val="FFFFFF"/>
                    </a:solidFill>
                  </a:rPr>
                  <a:t>1</a:t>
                </a:r>
                <a:endParaRPr sz="2000"/>
              </a:p>
            </p:txBody>
          </p:sp>
        </p:grpSp>
        <p:sp>
          <p:nvSpPr>
            <p:cNvPr id="67" name="Google Shape;67;g2babe5de96e_0_0">
              <a:extLst>
                <a:ext uri="{FF2B5EF4-FFF2-40B4-BE49-F238E27FC236}">
                  <a16:creationId xmlns:a16="http://schemas.microsoft.com/office/drawing/2014/main" id="{917E0BAF-A1A0-CA41-BAD8-F35C39140B8B}"/>
                </a:ext>
              </a:extLst>
            </p:cNvPr>
            <p:cNvSpPr txBox="1"/>
            <p:nvPr/>
          </p:nvSpPr>
          <p:spPr>
            <a:xfrm>
              <a:off x="1406122" y="1120239"/>
              <a:ext cx="6922090" cy="28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D7DE20-1723-6D2E-81BA-22EF36152F0A}"/>
                </a:ext>
              </a:extLst>
            </p:cNvPr>
            <p:cNvSpPr txBox="1"/>
            <p:nvPr/>
          </p:nvSpPr>
          <p:spPr>
            <a:xfrm>
              <a:off x="1406122" y="1093293"/>
              <a:ext cx="716891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600" b="1" dirty="0">
                  <a:solidFill>
                    <a:srgbClr val="013476"/>
                  </a:solidFill>
                  <a:latin typeface="+mj-lt"/>
                  <a:ea typeface="Calibri"/>
                  <a:cs typeface="Calibri"/>
                </a:rPr>
                <a:t>Οργανωτικές αλλαγές βελτίωσης της εφημέρευσης στην Αττική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9C7000-7781-40D1-C669-48BEEEF8C1B9}"/>
              </a:ext>
            </a:extLst>
          </p:cNvPr>
          <p:cNvGrpSpPr/>
          <p:nvPr/>
        </p:nvGrpSpPr>
        <p:grpSpPr>
          <a:xfrm>
            <a:off x="671833" y="3259198"/>
            <a:ext cx="8217334" cy="463025"/>
            <a:chOff x="671833" y="3297600"/>
            <a:chExt cx="8217334" cy="463025"/>
          </a:xfrm>
        </p:grpSpPr>
        <p:sp>
          <p:nvSpPr>
            <p:cNvPr id="6" name="Google Shape;74;g2babe5de96e_0_0">
              <a:extLst>
                <a:ext uri="{FF2B5EF4-FFF2-40B4-BE49-F238E27FC236}">
                  <a16:creationId xmlns:a16="http://schemas.microsoft.com/office/drawing/2014/main" id="{43E73AA6-F397-1421-DFF0-D05C0CCB0EA2}"/>
                </a:ext>
              </a:extLst>
            </p:cNvPr>
            <p:cNvSpPr txBox="1"/>
            <p:nvPr/>
          </p:nvSpPr>
          <p:spPr>
            <a:xfrm>
              <a:off x="1406122" y="3371392"/>
              <a:ext cx="7483045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l-GR" sz="1600" b="1" dirty="0">
                  <a:solidFill>
                    <a:srgbClr val="013476"/>
                  </a:solidFill>
                  <a:latin typeface="+mj-lt"/>
                  <a:ea typeface="Calibri"/>
                  <a:cs typeface="Calibri"/>
                </a:rPr>
                <a:t>Αναβάθμιση ιατροτεχνολογικού εξοπλισμού των ΤΕΠ</a:t>
              </a:r>
            </a:p>
          </p:txBody>
        </p:sp>
        <p:grpSp>
          <p:nvGrpSpPr>
            <p:cNvPr id="7" name="Google Shape;75;g2babe5de96e_0_0">
              <a:extLst>
                <a:ext uri="{FF2B5EF4-FFF2-40B4-BE49-F238E27FC236}">
                  <a16:creationId xmlns:a16="http://schemas.microsoft.com/office/drawing/2014/main" id="{02AB96C7-67B7-B530-C87D-949A62BF2023}"/>
                </a:ext>
              </a:extLst>
            </p:cNvPr>
            <p:cNvGrpSpPr/>
            <p:nvPr/>
          </p:nvGrpSpPr>
          <p:grpSpPr>
            <a:xfrm>
              <a:off x="671833" y="3297600"/>
              <a:ext cx="493199" cy="463025"/>
              <a:chOff x="693701" y="1760856"/>
              <a:chExt cx="709384" cy="617366"/>
            </a:xfrm>
          </p:grpSpPr>
          <p:sp>
            <p:nvSpPr>
              <p:cNvPr id="8" name="Google Shape;76;g2babe5de96e_0_0">
                <a:extLst>
                  <a:ext uri="{FF2B5EF4-FFF2-40B4-BE49-F238E27FC236}">
                    <a16:creationId xmlns:a16="http://schemas.microsoft.com/office/drawing/2014/main" id="{5157C7F7-CC80-16A7-4159-5AA4759929B5}"/>
                  </a:ext>
                </a:extLst>
              </p:cNvPr>
              <p:cNvSpPr/>
              <p:nvPr/>
            </p:nvSpPr>
            <p:spPr>
              <a:xfrm>
                <a:off x="693701" y="1802222"/>
                <a:ext cx="576000" cy="576000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ctr">
                  <a:buSzPts val="1200"/>
                </a:pPr>
                <a:endParaRPr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Google Shape;77;g2babe5de96e_0_0">
                <a:extLst>
                  <a:ext uri="{FF2B5EF4-FFF2-40B4-BE49-F238E27FC236}">
                    <a16:creationId xmlns:a16="http://schemas.microsoft.com/office/drawing/2014/main" id="{3D9B02CC-182D-F459-63BB-82968C7371B3}"/>
                  </a:ext>
                </a:extLst>
              </p:cNvPr>
              <p:cNvSpPr/>
              <p:nvPr/>
            </p:nvSpPr>
            <p:spPr>
              <a:xfrm>
                <a:off x="763345" y="1760856"/>
                <a:ext cx="639740" cy="575999"/>
              </a:xfrm>
              <a:prstGeom prst="rect">
                <a:avLst/>
              </a:prstGeom>
              <a:solidFill>
                <a:srgbClr val="013476"/>
              </a:solidFill>
              <a:ln w="25400" cap="flat" cmpd="sng">
                <a:solidFill>
                  <a:srgbClr val="01347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ts val="1800"/>
                </a:pPr>
                <a:r>
                  <a:rPr lang="el-GR" sz="2000" b="1" dirty="0">
                    <a:solidFill>
                      <a:schemeClr val="bg1"/>
                    </a:solidFill>
                  </a:rPr>
                  <a:t>4</a:t>
                </a:r>
                <a:endParaRPr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B1B932-A4A9-90AF-B4B8-C26C511C16C3}"/>
              </a:ext>
            </a:extLst>
          </p:cNvPr>
          <p:cNvGrpSpPr/>
          <p:nvPr/>
        </p:nvGrpSpPr>
        <p:grpSpPr>
          <a:xfrm>
            <a:off x="671833" y="4001912"/>
            <a:ext cx="8217334" cy="561662"/>
            <a:chOff x="671833" y="4001912"/>
            <a:chExt cx="8217334" cy="561662"/>
          </a:xfrm>
        </p:grpSpPr>
        <p:sp>
          <p:nvSpPr>
            <p:cNvPr id="4" name="Google Shape;74;g2babe5de96e_0_0">
              <a:extLst>
                <a:ext uri="{FF2B5EF4-FFF2-40B4-BE49-F238E27FC236}">
                  <a16:creationId xmlns:a16="http://schemas.microsoft.com/office/drawing/2014/main" id="{F311FFE1-71FF-CB5E-04AB-205DE3637DE6}"/>
                </a:ext>
              </a:extLst>
            </p:cNvPr>
            <p:cNvSpPr txBox="1"/>
            <p:nvPr/>
          </p:nvSpPr>
          <p:spPr>
            <a:xfrm>
              <a:off x="1406122" y="4001912"/>
              <a:ext cx="7483045" cy="56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l-GR" sz="1600" b="1" dirty="0">
                  <a:solidFill>
                    <a:srgbClr val="013476"/>
                  </a:solidFill>
                  <a:latin typeface="+mj-lt"/>
                  <a:ea typeface="Calibri"/>
                  <a:cs typeface="Calibri"/>
                </a:rPr>
                <a:t>Ενιαίο Πληροφοριακό Σύστημα Ενημέρωσης πολιτών για εφημερεύοντα νοσοκομεία και αναμονές (βραχιολάκι)</a:t>
              </a:r>
            </a:p>
          </p:txBody>
        </p:sp>
        <p:grpSp>
          <p:nvGrpSpPr>
            <p:cNvPr id="10" name="Google Shape;75;g2babe5de96e_0_0">
              <a:extLst>
                <a:ext uri="{FF2B5EF4-FFF2-40B4-BE49-F238E27FC236}">
                  <a16:creationId xmlns:a16="http://schemas.microsoft.com/office/drawing/2014/main" id="{DB19A144-72D8-D4A3-E1B4-F99B2CA5C39A}"/>
                </a:ext>
              </a:extLst>
            </p:cNvPr>
            <p:cNvGrpSpPr/>
            <p:nvPr/>
          </p:nvGrpSpPr>
          <p:grpSpPr>
            <a:xfrm>
              <a:off x="671833" y="4051231"/>
              <a:ext cx="493199" cy="463025"/>
              <a:chOff x="693701" y="1760856"/>
              <a:chExt cx="709384" cy="617366"/>
            </a:xfrm>
          </p:grpSpPr>
          <p:sp>
            <p:nvSpPr>
              <p:cNvPr id="11" name="Google Shape;76;g2babe5de96e_0_0">
                <a:extLst>
                  <a:ext uri="{FF2B5EF4-FFF2-40B4-BE49-F238E27FC236}">
                    <a16:creationId xmlns:a16="http://schemas.microsoft.com/office/drawing/2014/main" id="{4870D666-8A38-24AD-91E1-C567A5AC3FBD}"/>
                  </a:ext>
                </a:extLst>
              </p:cNvPr>
              <p:cNvSpPr/>
              <p:nvPr/>
            </p:nvSpPr>
            <p:spPr>
              <a:xfrm>
                <a:off x="693701" y="1802222"/>
                <a:ext cx="576000" cy="576000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ctr">
                  <a:buSzPts val="1200"/>
                </a:pPr>
                <a:endParaRPr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Google Shape;77;g2babe5de96e_0_0">
                <a:extLst>
                  <a:ext uri="{FF2B5EF4-FFF2-40B4-BE49-F238E27FC236}">
                    <a16:creationId xmlns:a16="http://schemas.microsoft.com/office/drawing/2014/main" id="{11E12C27-E239-1252-B554-544AF51D5059}"/>
                  </a:ext>
                </a:extLst>
              </p:cNvPr>
              <p:cNvSpPr/>
              <p:nvPr/>
            </p:nvSpPr>
            <p:spPr>
              <a:xfrm>
                <a:off x="763345" y="1760856"/>
                <a:ext cx="639740" cy="575999"/>
              </a:xfrm>
              <a:prstGeom prst="rect">
                <a:avLst/>
              </a:prstGeom>
              <a:solidFill>
                <a:srgbClr val="013476"/>
              </a:solidFill>
              <a:ln w="25400" cap="flat" cmpd="sng">
                <a:solidFill>
                  <a:srgbClr val="01347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ts val="1800"/>
                </a:pPr>
                <a:r>
                  <a:rPr lang="el-GR" sz="2000" b="1" dirty="0">
                    <a:solidFill>
                      <a:schemeClr val="bg1"/>
                    </a:solidFill>
                  </a:rPr>
                  <a:t>5</a:t>
                </a:r>
                <a:endParaRPr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9001A6-321C-358F-7855-D1FCE07D4D97}"/>
              </a:ext>
            </a:extLst>
          </p:cNvPr>
          <p:cNvGrpSpPr/>
          <p:nvPr/>
        </p:nvGrpSpPr>
        <p:grpSpPr>
          <a:xfrm>
            <a:off x="671763" y="1773771"/>
            <a:ext cx="7786960" cy="463026"/>
            <a:chOff x="671763" y="1769467"/>
            <a:chExt cx="7786960" cy="463026"/>
          </a:xfrm>
        </p:grpSpPr>
        <p:sp>
          <p:nvSpPr>
            <p:cNvPr id="69" name="Google Shape;69;g2babe5de96e_0_0">
              <a:extLst>
                <a:ext uri="{FF2B5EF4-FFF2-40B4-BE49-F238E27FC236}">
                  <a16:creationId xmlns:a16="http://schemas.microsoft.com/office/drawing/2014/main" id="{92A059D5-2F56-BC6F-8579-77311338C7E2}"/>
                </a:ext>
              </a:extLst>
            </p:cNvPr>
            <p:cNvSpPr txBox="1"/>
            <p:nvPr/>
          </p:nvSpPr>
          <p:spPr>
            <a:xfrm>
              <a:off x="1406122" y="1843260"/>
              <a:ext cx="7052601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l-GR" sz="1600" b="1" dirty="0">
                  <a:solidFill>
                    <a:srgbClr val="013476"/>
                  </a:solidFill>
                  <a:latin typeface="+mj-lt"/>
                  <a:ea typeface="Calibri"/>
                  <a:cs typeface="Calibri"/>
                </a:rPr>
                <a:t>Ενίσχυση του προσωπικού των ΤΕΠ Αττικής </a:t>
              </a:r>
            </a:p>
          </p:txBody>
        </p:sp>
        <p:grpSp>
          <p:nvGrpSpPr>
            <p:cNvPr id="15" name="Google Shape;64;g2babe5de96e_0_0">
              <a:extLst>
                <a:ext uri="{FF2B5EF4-FFF2-40B4-BE49-F238E27FC236}">
                  <a16:creationId xmlns:a16="http://schemas.microsoft.com/office/drawing/2014/main" id="{3CF9E4F2-8307-CF31-D97C-AC0B4134F001}"/>
                </a:ext>
              </a:extLst>
            </p:cNvPr>
            <p:cNvGrpSpPr/>
            <p:nvPr/>
          </p:nvGrpSpPr>
          <p:grpSpPr>
            <a:xfrm>
              <a:off x="671763" y="1769467"/>
              <a:ext cx="484235" cy="463026"/>
              <a:chOff x="693701" y="1760854"/>
              <a:chExt cx="645646" cy="617368"/>
            </a:xfrm>
          </p:grpSpPr>
          <p:sp>
            <p:nvSpPr>
              <p:cNvPr id="16" name="Google Shape;65;g2babe5de96e_0_0">
                <a:extLst>
                  <a:ext uri="{FF2B5EF4-FFF2-40B4-BE49-F238E27FC236}">
                    <a16:creationId xmlns:a16="http://schemas.microsoft.com/office/drawing/2014/main" id="{2FD87850-8391-AC93-EDCF-E5C8ADCB096C}"/>
                  </a:ext>
                </a:extLst>
              </p:cNvPr>
              <p:cNvSpPr/>
              <p:nvPr/>
            </p:nvSpPr>
            <p:spPr>
              <a:xfrm>
                <a:off x="693701" y="1802222"/>
                <a:ext cx="576000" cy="576000"/>
              </a:xfrm>
              <a:prstGeom prst="rect">
                <a:avLst/>
              </a:prstGeom>
              <a:solidFill>
                <a:srgbClr val="D8D8D8"/>
              </a:solidFill>
              <a:ln w="25400" cap="flat" cmpd="sng">
                <a:solidFill>
                  <a:srgbClr val="D8D8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ctr">
                  <a:buSzPts val="1200"/>
                </a:pPr>
                <a:endParaRPr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Google Shape;66;g2babe5de96e_0_0">
                <a:extLst>
                  <a:ext uri="{FF2B5EF4-FFF2-40B4-BE49-F238E27FC236}">
                    <a16:creationId xmlns:a16="http://schemas.microsoft.com/office/drawing/2014/main" id="{1ADBC1EA-48DB-9DA1-522F-7B881FF93CD7}"/>
                  </a:ext>
                </a:extLst>
              </p:cNvPr>
              <p:cNvSpPr/>
              <p:nvPr/>
            </p:nvSpPr>
            <p:spPr>
              <a:xfrm>
                <a:off x="763348" y="1760854"/>
                <a:ext cx="575999" cy="575998"/>
              </a:xfrm>
              <a:prstGeom prst="rect">
                <a:avLst/>
              </a:prstGeom>
              <a:solidFill>
                <a:srgbClr val="013476"/>
              </a:solidFill>
              <a:ln w="25400" cap="flat" cmpd="sng">
                <a:solidFill>
                  <a:srgbClr val="01347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ts val="1800"/>
                </a:pPr>
                <a:r>
                  <a:rPr lang="en-US" sz="2000" b="1" dirty="0">
                    <a:solidFill>
                      <a:schemeClr val="bg1"/>
                    </a:solidFill>
                  </a:rPr>
                  <a:t>2</a:t>
                </a:r>
                <a:endParaRPr sz="20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960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>
          <a:extLst>
            <a:ext uri="{FF2B5EF4-FFF2-40B4-BE49-F238E27FC236}">
              <a16:creationId xmlns:a16="http://schemas.microsoft.com/office/drawing/2014/main" id="{F17AD615-488B-F11B-C6A0-4AA05E2F0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C49EC00-C887-0ABD-407C-C2137D14D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89289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3" imgW="395" imgH="396" progId="TCLayout.ActiveDocument.1">
                  <p:embed/>
                </p:oleObj>
              </mc:Choice>
              <mc:Fallback>
                <p:oleObj name="think-cell Slide" r:id="rId33" imgW="395" imgH="39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5314B66-86DF-7769-5306-5B8AED51DF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" name="Google Shape;950;g2e945761aac_0_454">
            <a:extLst>
              <a:ext uri="{FF2B5EF4-FFF2-40B4-BE49-F238E27FC236}">
                <a16:creationId xmlns:a16="http://schemas.microsoft.com/office/drawing/2014/main" id="{FF55C172-574E-6830-A2B5-0B372C620166}"/>
              </a:ext>
            </a:extLst>
          </p:cNvPr>
          <p:cNvSpPr/>
          <p:nvPr/>
        </p:nvSpPr>
        <p:spPr>
          <a:xfrm>
            <a:off x="0" y="-2250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51" name="Google Shape;951;g2e945761aac_0_454">
            <a:extLst>
              <a:ext uri="{FF2B5EF4-FFF2-40B4-BE49-F238E27FC236}">
                <a16:creationId xmlns:a16="http://schemas.microsoft.com/office/drawing/2014/main" id="{B5B8E34F-C78F-3940-EA91-81E92A9A5AE8}"/>
              </a:ext>
            </a:extLst>
          </p:cNvPr>
          <p:cNvSpPr/>
          <p:nvPr/>
        </p:nvSpPr>
        <p:spPr>
          <a:xfrm>
            <a:off x="0" y="2379750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60" name="Google Shape;960;g2e945761aac_0_454">
            <a:extLst>
              <a:ext uri="{FF2B5EF4-FFF2-40B4-BE49-F238E27FC236}">
                <a16:creationId xmlns:a16="http://schemas.microsoft.com/office/drawing/2014/main" id="{FA7C570F-06E5-259D-7913-558E9AB5DDED}"/>
              </a:ext>
            </a:extLst>
          </p:cNvPr>
          <p:cNvSpPr txBox="1"/>
          <p:nvPr/>
        </p:nvSpPr>
        <p:spPr>
          <a:xfrm>
            <a:off x="8440286" y="4728006"/>
            <a:ext cx="522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l-GR" sz="1000">
                <a:latin typeface="Helvetica Neue"/>
                <a:ea typeface="Helvetica Neue"/>
                <a:cs typeface="Helvetica Neue"/>
                <a:sym typeface="Helvetica Neue"/>
              </a:rPr>
              <a:pPr/>
              <a:t>20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1" name="Google Shape;961;g2e945761aac_0_454">
            <a:extLst>
              <a:ext uri="{FF2B5EF4-FFF2-40B4-BE49-F238E27FC236}">
                <a16:creationId xmlns:a16="http://schemas.microsoft.com/office/drawing/2014/main" id="{F83F6759-DD05-1B34-A2AC-3CA2DEFC1C2B}"/>
              </a:ext>
            </a:extLst>
          </p:cNvPr>
          <p:cNvSpPr/>
          <p:nvPr/>
        </p:nvSpPr>
        <p:spPr>
          <a:xfrm>
            <a:off x="439051" y="178006"/>
            <a:ext cx="8554500" cy="5184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1600" dirty="0">
                <a:solidFill>
                  <a:schemeClr val="lt1"/>
                </a:solidFill>
              </a:rPr>
              <a:t>Συγκριτική ανάλυση μέσου χρόνου αναμονής σε ιατρεία νοσοκομείων</a:t>
            </a:r>
          </a:p>
        </p:txBody>
      </p:sp>
      <p:graphicFrame>
        <p:nvGraphicFramePr>
          <p:cNvPr id="963" name="Chart 962">
            <a:extLst>
              <a:ext uri="{FF2B5EF4-FFF2-40B4-BE49-F238E27FC236}">
                <a16:creationId xmlns:a16="http://schemas.microsoft.com/office/drawing/2014/main" id="{EC7A4133-88B4-9BE1-2E2C-36915963105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6847341"/>
              </p:ext>
            </p:extLst>
          </p:nvPr>
        </p:nvGraphicFramePr>
        <p:xfrm>
          <a:off x="236538" y="714375"/>
          <a:ext cx="5634037" cy="183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sp>
        <p:nvSpPr>
          <p:cNvPr id="918" name="Arrow: Right 917">
            <a:extLst>
              <a:ext uri="{FF2B5EF4-FFF2-40B4-BE49-F238E27FC236}">
                <a16:creationId xmlns:a16="http://schemas.microsoft.com/office/drawing/2014/main" id="{4F63CFB3-41F6-90E4-86FF-32EF4003F1D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 rot="10800000">
            <a:off x="5838825" y="1704975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24" name="Straight Connector 923">
            <a:extLst>
              <a:ext uri="{FF2B5EF4-FFF2-40B4-BE49-F238E27FC236}">
                <a16:creationId xmlns:a16="http://schemas.microsoft.com/office/drawing/2014/main" id="{2CDD8516-5AA3-F98A-C169-07F283FD3E1E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319088" y="1781175"/>
            <a:ext cx="19367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8" name="Straight Connector 897">
            <a:extLst>
              <a:ext uri="{FF2B5EF4-FFF2-40B4-BE49-F238E27FC236}">
                <a16:creationId xmlns:a16="http://schemas.microsoft.com/office/drawing/2014/main" id="{F2730BD3-6BDF-1A16-2C1E-6C9C8537EBD8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3541713" y="1781175"/>
            <a:ext cx="224631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2" name="Straight Connector 901">
            <a:extLst>
              <a:ext uri="{FF2B5EF4-FFF2-40B4-BE49-F238E27FC236}">
                <a16:creationId xmlns:a16="http://schemas.microsoft.com/office/drawing/2014/main" id="{A44A517E-868F-D2EB-07D6-D786630C7857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808038" y="1781175"/>
            <a:ext cx="175577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3" name="Straight Connector 902">
            <a:extLst>
              <a:ext uri="{FF2B5EF4-FFF2-40B4-BE49-F238E27FC236}">
                <a16:creationId xmlns:a16="http://schemas.microsoft.com/office/drawing/2014/main" id="{888D83DA-F411-04E9-4818-4C4A090A016A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2859088" y="1781175"/>
            <a:ext cx="38735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Google Shape;7;p6">
            <a:extLst>
              <a:ext uri="{FF2B5EF4-FFF2-40B4-BE49-F238E27FC236}">
                <a16:creationId xmlns:a16="http://schemas.microsoft.com/office/drawing/2014/main" id="{A9BF33B0-BC86-10AA-3777-A8010C62F5A6}"/>
              </a:ext>
            </a:extLst>
          </p:cNvPr>
          <p:cNvSpPr txBox="1"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61938" y="2409825"/>
            <a:ext cx="7985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F50005-EF84-424A-B529-3130927B6AE7}" type="datetime'''''Γ''Ν''Α'''''' ''''''''Ε''''υαγ''γε''''λισ''μ''''''ός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Ευαγγελισμός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Google Shape;7;p6">
            <a:extLst>
              <a:ext uri="{FF2B5EF4-FFF2-40B4-BE49-F238E27FC236}">
                <a16:creationId xmlns:a16="http://schemas.microsoft.com/office/drawing/2014/main" id="{6CF7423C-0BEE-A6B8-144E-42AF2B63A08E}"/>
              </a:ext>
            </a:extLst>
          </p:cNvPr>
          <p:cNvSpPr txBox="1"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038225" y="2409825"/>
            <a:ext cx="6111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15AAA1-7429-426F-B9E8-6E9C39D2E0DC}" type="datetime'Γ''''ΟΝΚ'' ''Οι'''''' ''Άγιοι'''' Α''''ν''ά''''ργ''υροι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ΓΟΝΚ Οι Άγιοι Ανάργυροι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Google Shape;7;p6">
            <a:extLst>
              <a:ext uri="{FF2B5EF4-FFF2-40B4-BE49-F238E27FC236}">
                <a16:creationId xmlns:a16="http://schemas.microsoft.com/office/drawing/2014/main" id="{85E294EE-2742-0207-BD16-F7E5FE4B3945}"/>
              </a:ext>
            </a:extLst>
          </p:cNvPr>
          <p:cNvSpPr txBox="1"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693863" y="2409825"/>
            <a:ext cx="66833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415B14E-5E26-48F2-953A-C80F3AE696C2}" type="datetime'''''ΓΝ''''''Α'''' Γ. Γ''''''''ε''''''''νν''''ημα''τά''ς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Γ. Γεννηματάς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Google Shape;7;p6">
            <a:extLst>
              <a:ext uri="{FF2B5EF4-FFF2-40B4-BE49-F238E27FC236}">
                <a16:creationId xmlns:a16="http://schemas.microsoft.com/office/drawing/2014/main" id="{0AC5B11B-02BE-DC2E-1DA5-2B6C8AD0C43D}"/>
              </a:ext>
            </a:extLst>
          </p:cNvPr>
          <p:cNvSpPr txBox="1"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441575" y="2409825"/>
            <a:ext cx="5397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046129-5237-421C-AF20-BAEBCC766752}" type="datetime'''''''''Γ''''ΝΑ'''''''''''''''' Κ''''''''Α''''''''Τ''''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ΚΑΤ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Google Shape;7;p6">
            <a:extLst>
              <a:ext uri="{FF2B5EF4-FFF2-40B4-BE49-F238E27FC236}">
                <a16:creationId xmlns:a16="http://schemas.microsoft.com/office/drawing/2014/main" id="{CA333377-316F-C5F4-76FE-338A9F7AA5F5}"/>
              </a:ext>
            </a:extLst>
          </p:cNvPr>
          <p:cNvSpPr txBox="1"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087688" y="2409825"/>
            <a:ext cx="6127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A12305-F198-4331-8883-AF54AF03C040}" type="datetime'''''''''Γ''Ν''''''''Α'''''''''''' ''''''''Λ''''''α''ϊκ''ό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Λαϊκό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Google Shape;7;p6">
            <a:extLst>
              <a:ext uri="{FF2B5EF4-FFF2-40B4-BE49-F238E27FC236}">
                <a16:creationId xmlns:a16="http://schemas.microsoft.com/office/drawing/2014/main" id="{AB1684B6-C2E4-1F45-425C-B37873B247C1}"/>
              </a:ext>
            </a:extLst>
          </p:cNvPr>
          <p:cNvSpPr txBox="1"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698875" y="2409825"/>
            <a:ext cx="7588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2975941-96A8-4214-B8D4-37AD18F00A58}" type="datetime'''''Γ''Ν''''''Α'' ''Σ''''''ισ''μα''''''''νόγλει''''''''ο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Σισμανόγλειο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5" name="Google Shape;7;p6">
            <a:extLst>
              <a:ext uri="{FF2B5EF4-FFF2-40B4-BE49-F238E27FC236}">
                <a16:creationId xmlns:a16="http://schemas.microsoft.com/office/drawing/2014/main" id="{C1C0D868-08D9-8D43-0C05-F5EFC90A9289}"/>
              </a:ext>
            </a:extLst>
          </p:cNvPr>
          <p:cNvSpPr txBox="1"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529138" y="2409825"/>
            <a:ext cx="4635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BC8099-8E8F-4042-85E6-1303BC7F37CB}" type="datetime'''''''Π''ΓΝ'' ''''''''''Π''α''''''''''''''''τ''''''ρ''ών''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ΠΓΝ Πατρών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99" name="Google Shape;7;p6">
            <a:extLst>
              <a:ext uri="{FF2B5EF4-FFF2-40B4-BE49-F238E27FC236}">
                <a16:creationId xmlns:a16="http://schemas.microsoft.com/office/drawing/2014/main" id="{55755B72-3841-2205-79CE-C52846C63417}"/>
              </a:ext>
            </a:extLst>
          </p:cNvPr>
          <p:cNvSpPr txBox="1"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233988" y="2409825"/>
            <a:ext cx="42386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6F7B09-440A-41F3-A0FC-2288ECD3D6EC}" type="datetime'''''''Π''Γ''''''''''''Ν ''''''Α''''''τ''''''''τ''ικό''''''ν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ΠΓΝ Αττικόν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6" name="Google Shape;7;p6">
            <a:extLst>
              <a:ext uri="{FF2B5EF4-FFF2-40B4-BE49-F238E27FC236}">
                <a16:creationId xmlns:a16="http://schemas.microsoft.com/office/drawing/2014/main" id="{EB877844-30E1-8E34-9398-5F2CA08A0483}"/>
              </a:ext>
            </a:extLst>
          </p:cNvPr>
          <p:cNvSpPr txBox="1"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6018213" y="1676400"/>
            <a:ext cx="373063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 </a:t>
            </a:r>
            <a:fld id="{997A1C80-9A0A-4E0E-B499-6FE6788BF0E7}" type="datetime'''''''''0'''''''''''',''''''''''''''6'''''''''''''''''">
              <a:rPr lang="en-GB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0,6</a:t>
            </a:fld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36" name="Rectangle 935">
            <a:extLst>
              <a:ext uri="{FF2B5EF4-FFF2-40B4-BE49-F238E27FC236}">
                <a16:creationId xmlns:a16="http://schemas.microsoft.com/office/drawing/2014/main" id="{ADB3C835-7D7E-9EAB-E8D6-3ADA2DF19F69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3276600" y="804863"/>
            <a:ext cx="179388" cy="133350"/>
          </a:xfrm>
          <a:prstGeom prst="rect">
            <a:avLst/>
          </a:prstGeom>
          <a:solidFill>
            <a:srgbClr val="4DACF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Google Shape;7;p6">
            <a:extLst>
              <a:ext uri="{FF2B5EF4-FFF2-40B4-BE49-F238E27FC236}">
                <a16:creationId xmlns:a16="http://schemas.microsoft.com/office/drawing/2014/main" id="{38235805-9D00-03D2-4A91-C66811C5AA24}"/>
              </a:ext>
            </a:extLst>
          </p:cNvPr>
          <p:cNvSpPr txBox="1"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3506788" y="784225"/>
            <a:ext cx="19764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656DCA6-5A40-4C69-A055-239C20B40A12}" type="datetime'Μ''έσος χ''ρόνος α''ν''αμον''ής ''(σε'' ''''''''ώρ''ε''''ς'')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Μέσος χρόνος αναμονής (σε ώρες)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64" name="Chart 963">
            <a:extLst>
              <a:ext uri="{FF2B5EF4-FFF2-40B4-BE49-F238E27FC236}">
                <a16:creationId xmlns:a16="http://schemas.microsoft.com/office/drawing/2014/main" id="{1F7DB947-E08C-BB4E-134B-2387D30A5ACF}"/>
              </a:ext>
            </a:extLst>
          </p:cNvPr>
          <p:cNvGraphicFramePr/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088205908"/>
              </p:ext>
            </p:extLst>
          </p:nvPr>
        </p:nvGraphicFramePr>
        <p:xfrm>
          <a:off x="223838" y="2822575"/>
          <a:ext cx="5634037" cy="191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sp>
        <p:nvSpPr>
          <p:cNvPr id="929" name="Arrow: Right 928">
            <a:extLst>
              <a:ext uri="{FF2B5EF4-FFF2-40B4-BE49-F238E27FC236}">
                <a16:creationId xmlns:a16="http://schemas.microsoft.com/office/drawing/2014/main" id="{CBA2C6E8-2BCE-353C-C89C-5EBA5470F47B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 rot="10800000">
            <a:off x="5826125" y="3676650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3" name="Straight Connector 942">
            <a:extLst>
              <a:ext uri="{FF2B5EF4-FFF2-40B4-BE49-F238E27FC236}">
                <a16:creationId xmlns:a16="http://schemas.microsoft.com/office/drawing/2014/main" id="{314D9DA6-B2DF-EDCC-2EC4-25CA9770E4D7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306388" y="3752850"/>
            <a:ext cx="54689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Google Shape;7;p6">
            <a:extLst>
              <a:ext uri="{FF2B5EF4-FFF2-40B4-BE49-F238E27FC236}">
                <a16:creationId xmlns:a16="http://schemas.microsoft.com/office/drawing/2014/main" id="{8B0D9FBA-0E8E-AE43-ED6A-AEED5543C048}"/>
              </a:ext>
            </a:extLst>
          </p:cNvPr>
          <p:cNvSpPr txBox="1"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249238" y="4602163"/>
            <a:ext cx="7985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3D3A18-52F1-4516-BCA0-EF90092FE080}" type="datetime'''Γ''Ν''''''Α ''''Ευ''''''αγ''''γ''ελ''ισμ''ό''''''ς''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Ευαγγελισμός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Google Shape;7;p6">
            <a:extLst>
              <a:ext uri="{FF2B5EF4-FFF2-40B4-BE49-F238E27FC236}">
                <a16:creationId xmlns:a16="http://schemas.microsoft.com/office/drawing/2014/main" id="{2DB9DBFC-EE0E-7AED-15F3-B7A5CE9DB1D7}"/>
              </a:ext>
            </a:extLst>
          </p:cNvPr>
          <p:cNvSpPr txBox="1"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025525" y="4602163"/>
            <a:ext cx="6111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A1F237-8D27-4A45-AB4F-7D533A318654}" type="datetime'ΓΟ''Ν''Κ'''' ''Ο''ι ''Ά''''γι''''''''οι'''' Α''ν''άρ''γυροι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ΓΟΝΚ Οι Άγιοι Ανάργυροι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Google Shape;7;p6">
            <a:extLst>
              <a:ext uri="{FF2B5EF4-FFF2-40B4-BE49-F238E27FC236}">
                <a16:creationId xmlns:a16="http://schemas.microsoft.com/office/drawing/2014/main" id="{6A140262-FC06-1647-223D-03852BEF34C4}"/>
              </a:ext>
            </a:extLst>
          </p:cNvPr>
          <p:cNvSpPr txBox="1"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1681163" y="4602163"/>
            <a:ext cx="66833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9CD734-EAC3-4895-BEDD-A4FEBAAD5D59}" type="datetime'ΓΝ''''Α'''' Γ.'' Γ''''''''ε''''ν''''ν''η''μα''''''τ''''άς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Γ. Γεννηματάς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Google Shape;7;p6">
            <a:extLst>
              <a:ext uri="{FF2B5EF4-FFF2-40B4-BE49-F238E27FC236}">
                <a16:creationId xmlns:a16="http://schemas.microsoft.com/office/drawing/2014/main" id="{67F27D35-9AF9-E48B-68F6-536BAEA6C2AE}"/>
              </a:ext>
            </a:extLst>
          </p:cNvPr>
          <p:cNvSpPr txBox="1"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428875" y="4602163"/>
            <a:ext cx="5397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6FCA0C-E159-423C-BE45-53DFF9DF5676}" type="datetime'Γ''''''Ν''Α ''''''''''''''''''''''Κ''''''Α''''''''Τ''''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ΚΑΤ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" name="Google Shape;7;p6">
            <a:extLst>
              <a:ext uri="{FF2B5EF4-FFF2-40B4-BE49-F238E27FC236}">
                <a16:creationId xmlns:a16="http://schemas.microsoft.com/office/drawing/2014/main" id="{E2199C16-E935-52C5-5C08-991E3D598AFE}"/>
              </a:ext>
            </a:extLst>
          </p:cNvPr>
          <p:cNvSpPr txBox="1"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3074988" y="4602163"/>
            <a:ext cx="61277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EA64C9-A6AD-4733-8055-6E2B68F74A2C}" type="datetime'''Γ''''''Ν''Α'''' Λ''''α''''''''''''ϊκ''''''''''ό''''''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Λαϊκό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" name="Google Shape;7;p6">
            <a:extLst>
              <a:ext uri="{FF2B5EF4-FFF2-40B4-BE49-F238E27FC236}">
                <a16:creationId xmlns:a16="http://schemas.microsoft.com/office/drawing/2014/main" id="{761EBD85-320F-B1D2-24D2-45CFF847E488}"/>
              </a:ext>
            </a:extLst>
          </p:cNvPr>
          <p:cNvSpPr txBox="1"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3686175" y="4602163"/>
            <a:ext cx="7588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A6542F-8743-40F0-8A3E-015D23A1470F}" type="datetime'Γ''''''''''''''Ν''Α'' ''Σι''''σ''''''''μανόγλ''ε''ιο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Σισμανόγλειο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" name="Google Shape;7;p6">
            <a:extLst>
              <a:ext uri="{FF2B5EF4-FFF2-40B4-BE49-F238E27FC236}">
                <a16:creationId xmlns:a16="http://schemas.microsoft.com/office/drawing/2014/main" id="{6E3B2957-FCAD-FDE9-CCBB-E636FC2638D3}"/>
              </a:ext>
            </a:extLst>
          </p:cNvPr>
          <p:cNvSpPr txBox="1"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4516438" y="4602163"/>
            <a:ext cx="4635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64C613-A133-44ED-B105-5895A510C57E}" type="datetime'''ΠΓ''''''''''Ν'''''''''' ''Πατ''''''ρ''''''''ών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ΠΓΝ Πατρών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" name="Google Shape;7;p6">
            <a:extLst>
              <a:ext uri="{FF2B5EF4-FFF2-40B4-BE49-F238E27FC236}">
                <a16:creationId xmlns:a16="http://schemas.microsoft.com/office/drawing/2014/main" id="{53FFA6CC-FC2D-84F8-1F9D-5544B9EF7734}"/>
              </a:ext>
            </a:extLst>
          </p:cNvPr>
          <p:cNvSpPr txBox="1"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5221288" y="4602163"/>
            <a:ext cx="42386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462434-1571-42DF-885A-1A4903453FD7}" type="datetime'Π''''''''''''ΓΝ ''''''''Α''τ''''''τ''ι''κ''''''όν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ΠΓΝ Αττικόν</a:t>
            </a:fld>
            <a:endParaRPr lang="en-GB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7" name="Google Shape;7;p6">
            <a:extLst>
              <a:ext uri="{FF2B5EF4-FFF2-40B4-BE49-F238E27FC236}">
                <a16:creationId xmlns:a16="http://schemas.microsoft.com/office/drawing/2014/main" id="{7C4A2883-A379-EECA-8466-FFF937A0F6BE}"/>
              </a:ext>
            </a:extLst>
          </p:cNvPr>
          <p:cNvSpPr txBox="1"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6005513" y="3648075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 </a:t>
            </a:r>
            <a:fld id="{522D2DBD-729F-4465-91E2-3BB11A90FF07}" type="datetime'0'''''''''''''''''',''''''''''''''1''3'''''''''''''''''''''''">
              <a:rPr lang="en-GB" alt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0,13</a:t>
            </a:fld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5" name="Google Shape;861;g2e945761aac_0_277">
            <a:extLst>
              <a:ext uri="{FF2B5EF4-FFF2-40B4-BE49-F238E27FC236}">
                <a16:creationId xmlns:a16="http://schemas.microsoft.com/office/drawing/2014/main" id="{0F23190D-8491-53BD-2382-23AAE8541911}"/>
              </a:ext>
            </a:extLst>
          </p:cNvPr>
          <p:cNvSpPr txBox="1"/>
          <p:nvPr/>
        </p:nvSpPr>
        <p:spPr>
          <a:xfrm>
            <a:off x="6503377" y="1361573"/>
            <a:ext cx="2572890" cy="1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l-GR" sz="1100" dirty="0">
                <a:solidFill>
                  <a:schemeClr val="tx1"/>
                </a:solidFill>
              </a:rPr>
              <a:t>Στα </a:t>
            </a:r>
            <a:r>
              <a:rPr lang="el-GR" sz="1100" b="1" dirty="0">
                <a:solidFill>
                  <a:srgbClr val="013476"/>
                </a:solidFill>
              </a:rPr>
              <a:t>χειρουργικά ιατρεία </a:t>
            </a:r>
            <a:r>
              <a:rPr lang="el-GR" sz="1100" dirty="0">
                <a:solidFill>
                  <a:schemeClr val="tx1"/>
                </a:solidFill>
              </a:rPr>
              <a:t>των νοσοκομείων, ο μέσος χρόνος αναμονής των περιστατικών υπολογίζεται σε λιγότερο από </a:t>
            </a:r>
            <a:r>
              <a:rPr lang="el-GR" sz="1100" b="1" dirty="0">
                <a:solidFill>
                  <a:srgbClr val="013476"/>
                </a:solidFill>
              </a:rPr>
              <a:t>1 ώρα</a:t>
            </a:r>
            <a:r>
              <a:rPr lang="el-GR" sz="1100" dirty="0">
                <a:solidFill>
                  <a:schemeClr val="tx1"/>
                </a:solidFill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l-GR" sz="1100" dirty="0">
                <a:solidFill>
                  <a:schemeClr val="tx1"/>
                </a:solidFill>
              </a:rPr>
              <a:t>Το ΓΝΑ Γ. Γεννηματάς καταγράφει τον </a:t>
            </a:r>
            <a:r>
              <a:rPr lang="el-GR" sz="1100" b="1" dirty="0">
                <a:solidFill>
                  <a:srgbClr val="013476"/>
                </a:solidFill>
              </a:rPr>
              <a:t>υψηλότερο χρόνο αναμονής, στις 1,44 ώρες</a:t>
            </a:r>
            <a:r>
              <a:rPr lang="el-GR" sz="1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26" name="Google Shape;861;g2e945761aac_0_277">
            <a:extLst>
              <a:ext uri="{FF2B5EF4-FFF2-40B4-BE49-F238E27FC236}">
                <a16:creationId xmlns:a16="http://schemas.microsoft.com/office/drawing/2014/main" id="{4E5AC460-F1AA-1E2F-5353-2BFFF48731C5}"/>
              </a:ext>
            </a:extLst>
          </p:cNvPr>
          <p:cNvSpPr txBox="1"/>
          <p:nvPr/>
        </p:nvSpPr>
        <p:spPr>
          <a:xfrm>
            <a:off x="6503377" y="3368682"/>
            <a:ext cx="2572890" cy="159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l-GR" sz="1100" dirty="0">
                <a:solidFill>
                  <a:schemeClr val="tx1"/>
                </a:solidFill>
              </a:rPr>
              <a:t>Στα </a:t>
            </a:r>
            <a:r>
              <a:rPr lang="el-GR" sz="1100" b="1" dirty="0">
                <a:solidFill>
                  <a:srgbClr val="013476"/>
                </a:solidFill>
              </a:rPr>
              <a:t>ακτινολογικά ιατρεία </a:t>
            </a:r>
            <a:r>
              <a:rPr lang="el-GR" sz="1100" dirty="0">
                <a:solidFill>
                  <a:schemeClr val="tx1"/>
                </a:solidFill>
              </a:rPr>
              <a:t>των νοσοκομείων, ο μέσος χρόνος αναμονής των περιστατικών υπολογίζεται σε λιγότερο από </a:t>
            </a:r>
            <a:r>
              <a:rPr lang="el-GR" sz="1100" b="1" dirty="0">
                <a:solidFill>
                  <a:srgbClr val="013476"/>
                </a:solidFill>
              </a:rPr>
              <a:t>15 λεπτά</a:t>
            </a:r>
            <a:r>
              <a:rPr lang="el-GR" sz="1100" dirty="0">
                <a:solidFill>
                  <a:schemeClr val="tx1"/>
                </a:solidFill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l-GR" sz="1100" dirty="0">
                <a:solidFill>
                  <a:schemeClr val="tx1"/>
                </a:solidFill>
              </a:rPr>
              <a:t>Το ΠΓΝ Πατρών καταγράφει τον </a:t>
            </a:r>
            <a:r>
              <a:rPr lang="el-GR" sz="1100" b="1" dirty="0">
                <a:solidFill>
                  <a:srgbClr val="013476"/>
                </a:solidFill>
              </a:rPr>
              <a:t>υψηλότερο χρόνο αναμονής, στα 24 λεπτά</a:t>
            </a:r>
            <a:r>
              <a:rPr lang="el-GR" sz="11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22" name="Graphic 90">
            <a:extLst>
              <a:ext uri="{FF2B5EF4-FFF2-40B4-BE49-F238E27FC236}">
                <a16:creationId xmlns:a16="http://schemas.microsoft.com/office/drawing/2014/main" id="{FA4E4623-F144-CCBB-9899-A7398F1072B5}"/>
              </a:ext>
            </a:extLst>
          </p:cNvPr>
          <p:cNvGrpSpPr/>
          <p:nvPr/>
        </p:nvGrpSpPr>
        <p:grpSpPr>
          <a:xfrm>
            <a:off x="7573822" y="2847976"/>
            <a:ext cx="432000" cy="432000"/>
            <a:chOff x="1553954" y="3895566"/>
            <a:chExt cx="457200" cy="457200"/>
          </a:xfrm>
          <a:solidFill>
            <a:srgbClr val="013476"/>
          </a:solidFill>
        </p:grpSpPr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1486F515-ED63-6FD0-6DC3-637BA3496892}"/>
                </a:ext>
              </a:extLst>
            </p:cNvPr>
            <p:cNvSpPr/>
            <p:nvPr/>
          </p:nvSpPr>
          <p:spPr>
            <a:xfrm>
              <a:off x="1553954" y="3895566"/>
              <a:ext cx="457200" cy="457200"/>
            </a:xfrm>
            <a:custGeom>
              <a:avLst/>
              <a:gdLst>
                <a:gd name="connsiteX0" fmla="*/ 0 w 457200"/>
                <a:gd name="connsiteY0" fmla="*/ 0 h 457200"/>
                <a:gd name="connsiteX1" fmla="*/ 0 w 457200"/>
                <a:gd name="connsiteY1" fmla="*/ 457200 h 457200"/>
                <a:gd name="connsiteX2" fmla="*/ 457200 w 457200"/>
                <a:gd name="connsiteY2" fmla="*/ 457200 h 457200"/>
                <a:gd name="connsiteX3" fmla="*/ 457200 w 457200"/>
                <a:gd name="connsiteY3" fmla="*/ 0 h 457200"/>
                <a:gd name="connsiteX4" fmla="*/ 294481 w 457200"/>
                <a:gd name="connsiteY4" fmla="*/ 250825 h 457200"/>
                <a:gd name="connsiteX5" fmla="*/ 280988 w 457200"/>
                <a:gd name="connsiteY5" fmla="*/ 236538 h 457200"/>
                <a:gd name="connsiteX6" fmla="*/ 269081 w 457200"/>
                <a:gd name="connsiteY6" fmla="*/ 238919 h 457200"/>
                <a:gd name="connsiteX7" fmla="*/ 258763 w 457200"/>
                <a:gd name="connsiteY7" fmla="*/ 236538 h 457200"/>
                <a:gd name="connsiteX8" fmla="*/ 244475 w 457200"/>
                <a:gd name="connsiteY8" fmla="*/ 223044 h 457200"/>
                <a:gd name="connsiteX9" fmla="*/ 243681 w 457200"/>
                <a:gd name="connsiteY9" fmla="*/ 220663 h 457200"/>
                <a:gd name="connsiteX10" fmla="*/ 242094 w 457200"/>
                <a:gd name="connsiteY10" fmla="*/ 211138 h 457200"/>
                <a:gd name="connsiteX11" fmla="*/ 269081 w 457200"/>
                <a:gd name="connsiteY11" fmla="*/ 183356 h 457200"/>
                <a:gd name="connsiteX12" fmla="*/ 280988 w 457200"/>
                <a:gd name="connsiteY12" fmla="*/ 186531 h 457200"/>
                <a:gd name="connsiteX13" fmla="*/ 292894 w 457200"/>
                <a:gd name="connsiteY13" fmla="*/ 196850 h 457200"/>
                <a:gd name="connsiteX14" fmla="*/ 294481 w 457200"/>
                <a:gd name="connsiteY14" fmla="*/ 200819 h 457200"/>
                <a:gd name="connsiteX15" fmla="*/ 296863 w 457200"/>
                <a:gd name="connsiteY15" fmla="*/ 211138 h 457200"/>
                <a:gd name="connsiteX16" fmla="*/ 294481 w 457200"/>
                <a:gd name="connsiteY16" fmla="*/ 223044 h 457200"/>
                <a:gd name="connsiteX17" fmla="*/ 308769 w 457200"/>
                <a:gd name="connsiteY17" fmla="*/ 237331 h 457200"/>
                <a:gd name="connsiteX18" fmla="*/ 350838 w 457200"/>
                <a:gd name="connsiteY18" fmla="*/ 385763 h 457200"/>
                <a:gd name="connsiteX19" fmla="*/ 330994 w 457200"/>
                <a:gd name="connsiteY19" fmla="*/ 385763 h 457200"/>
                <a:gd name="connsiteX20" fmla="*/ 294481 w 457200"/>
                <a:gd name="connsiteY20" fmla="*/ 250825 h 457200"/>
                <a:gd name="connsiteX21" fmla="*/ 230188 w 457200"/>
                <a:gd name="connsiteY21" fmla="*/ 237331 h 457200"/>
                <a:gd name="connsiteX22" fmla="*/ 184944 w 457200"/>
                <a:gd name="connsiteY22" fmla="*/ 282575 h 457200"/>
                <a:gd name="connsiteX23" fmla="*/ 184944 w 457200"/>
                <a:gd name="connsiteY23" fmla="*/ 282575 h 457200"/>
                <a:gd name="connsiteX24" fmla="*/ 142081 w 457200"/>
                <a:gd name="connsiteY24" fmla="*/ 239713 h 457200"/>
                <a:gd name="connsiteX25" fmla="*/ 142081 w 457200"/>
                <a:gd name="connsiteY25" fmla="*/ 239713 h 457200"/>
                <a:gd name="connsiteX26" fmla="*/ 292100 w 457200"/>
                <a:gd name="connsiteY26" fmla="*/ 89694 h 457200"/>
                <a:gd name="connsiteX27" fmla="*/ 334963 w 457200"/>
                <a:gd name="connsiteY27" fmla="*/ 132556 h 457200"/>
                <a:gd name="connsiteX28" fmla="*/ 295275 w 457200"/>
                <a:gd name="connsiteY28" fmla="*/ 172244 h 457200"/>
                <a:gd name="connsiteX29" fmla="*/ 269081 w 457200"/>
                <a:gd name="connsiteY29" fmla="*/ 164306 h 457200"/>
                <a:gd name="connsiteX30" fmla="*/ 222250 w 457200"/>
                <a:gd name="connsiteY30" fmla="*/ 211138 h 457200"/>
                <a:gd name="connsiteX31" fmla="*/ 230188 w 457200"/>
                <a:gd name="connsiteY31" fmla="*/ 237331 h 457200"/>
                <a:gd name="connsiteX32" fmla="*/ 157163 w 457200"/>
                <a:gd name="connsiteY32" fmla="*/ 282575 h 457200"/>
                <a:gd name="connsiteX33" fmla="*/ 151606 w 457200"/>
                <a:gd name="connsiteY33" fmla="*/ 288131 h 457200"/>
                <a:gd name="connsiteX34" fmla="*/ 136525 w 457200"/>
                <a:gd name="connsiteY34" fmla="*/ 273050 h 457200"/>
                <a:gd name="connsiteX35" fmla="*/ 142081 w 457200"/>
                <a:gd name="connsiteY35" fmla="*/ 267494 h 457200"/>
                <a:gd name="connsiteX36" fmla="*/ 157163 w 457200"/>
                <a:gd name="connsiteY36" fmla="*/ 282575 h 457200"/>
                <a:gd name="connsiteX37" fmla="*/ 384969 w 457200"/>
                <a:gd name="connsiteY37" fmla="*/ 404813 h 457200"/>
                <a:gd name="connsiteX38" fmla="*/ 384969 w 457200"/>
                <a:gd name="connsiteY38" fmla="*/ 436563 h 457200"/>
                <a:gd name="connsiteX39" fmla="*/ 72231 w 457200"/>
                <a:gd name="connsiteY39" fmla="*/ 436563 h 457200"/>
                <a:gd name="connsiteX40" fmla="*/ 72231 w 457200"/>
                <a:gd name="connsiteY40" fmla="*/ 404813 h 457200"/>
                <a:gd name="connsiteX41" fmla="*/ 437356 w 457200"/>
                <a:gd name="connsiteY41" fmla="*/ 437356 h 457200"/>
                <a:gd name="connsiteX42" fmla="*/ 404813 w 457200"/>
                <a:gd name="connsiteY42" fmla="*/ 437356 h 457200"/>
                <a:gd name="connsiteX43" fmla="*/ 404813 w 457200"/>
                <a:gd name="connsiteY43" fmla="*/ 385763 h 457200"/>
                <a:gd name="connsiteX44" fmla="*/ 370681 w 457200"/>
                <a:gd name="connsiteY44" fmla="*/ 385763 h 457200"/>
                <a:gd name="connsiteX45" fmla="*/ 315913 w 457200"/>
                <a:gd name="connsiteY45" fmla="*/ 216694 h 457200"/>
                <a:gd name="connsiteX46" fmla="*/ 316706 w 457200"/>
                <a:gd name="connsiteY46" fmla="*/ 211138 h 457200"/>
                <a:gd name="connsiteX47" fmla="*/ 308769 w 457200"/>
                <a:gd name="connsiteY47" fmla="*/ 185738 h 457200"/>
                <a:gd name="connsiteX48" fmla="*/ 362744 w 457200"/>
                <a:gd name="connsiteY48" fmla="*/ 132556 h 457200"/>
                <a:gd name="connsiteX49" fmla="*/ 292100 w 457200"/>
                <a:gd name="connsiteY49" fmla="*/ 61913 h 457200"/>
                <a:gd name="connsiteX50" fmla="*/ 114300 w 457200"/>
                <a:gd name="connsiteY50" fmla="*/ 239713 h 457200"/>
                <a:gd name="connsiteX51" fmla="*/ 128588 w 457200"/>
                <a:gd name="connsiteY51" fmla="*/ 254000 h 457200"/>
                <a:gd name="connsiteX52" fmla="*/ 108744 w 457200"/>
                <a:gd name="connsiteY52" fmla="*/ 273050 h 457200"/>
                <a:gd name="connsiteX53" fmla="*/ 151606 w 457200"/>
                <a:gd name="connsiteY53" fmla="*/ 315913 h 457200"/>
                <a:gd name="connsiteX54" fmla="*/ 170656 w 457200"/>
                <a:gd name="connsiteY54" fmla="*/ 296863 h 457200"/>
                <a:gd name="connsiteX55" fmla="*/ 184944 w 457200"/>
                <a:gd name="connsiteY55" fmla="*/ 310356 h 457200"/>
                <a:gd name="connsiteX56" fmla="*/ 244475 w 457200"/>
                <a:gd name="connsiteY56" fmla="*/ 250825 h 457200"/>
                <a:gd name="connsiteX57" fmla="*/ 269081 w 457200"/>
                <a:gd name="connsiteY57" fmla="*/ 257969 h 457200"/>
                <a:gd name="connsiteX58" fmla="*/ 274638 w 457200"/>
                <a:gd name="connsiteY58" fmla="*/ 257969 h 457200"/>
                <a:gd name="connsiteX59" fmla="*/ 311150 w 457200"/>
                <a:gd name="connsiteY59" fmla="*/ 385763 h 457200"/>
                <a:gd name="connsiteX60" fmla="*/ 134144 w 457200"/>
                <a:gd name="connsiteY60" fmla="*/ 385763 h 457200"/>
                <a:gd name="connsiteX61" fmla="*/ 134144 w 457200"/>
                <a:gd name="connsiteY61" fmla="*/ 370681 h 457200"/>
                <a:gd name="connsiteX62" fmla="*/ 196850 w 457200"/>
                <a:gd name="connsiteY62" fmla="*/ 370681 h 457200"/>
                <a:gd name="connsiteX63" fmla="*/ 196850 w 457200"/>
                <a:gd name="connsiteY63" fmla="*/ 351631 h 457200"/>
                <a:gd name="connsiteX64" fmla="*/ 51594 w 457200"/>
                <a:gd name="connsiteY64" fmla="*/ 351631 h 457200"/>
                <a:gd name="connsiteX65" fmla="*/ 51594 w 457200"/>
                <a:gd name="connsiteY65" fmla="*/ 370681 h 457200"/>
                <a:gd name="connsiteX66" fmla="*/ 114300 w 457200"/>
                <a:gd name="connsiteY66" fmla="*/ 370681 h 457200"/>
                <a:gd name="connsiteX67" fmla="*/ 114300 w 457200"/>
                <a:gd name="connsiteY67" fmla="*/ 385763 h 457200"/>
                <a:gd name="connsiteX68" fmla="*/ 52388 w 457200"/>
                <a:gd name="connsiteY68" fmla="*/ 385763 h 457200"/>
                <a:gd name="connsiteX69" fmla="*/ 52388 w 457200"/>
                <a:gd name="connsiteY69" fmla="*/ 437356 h 457200"/>
                <a:gd name="connsiteX70" fmla="*/ 19844 w 457200"/>
                <a:gd name="connsiteY70" fmla="*/ 437356 h 457200"/>
                <a:gd name="connsiteX71" fmla="*/ 19844 w 457200"/>
                <a:gd name="connsiteY71" fmla="*/ 19050 h 457200"/>
                <a:gd name="connsiteX72" fmla="*/ 437356 w 457200"/>
                <a:gd name="connsiteY72" fmla="*/ 19050 h 457200"/>
                <a:gd name="connsiteX73" fmla="*/ 437356 w 457200"/>
                <a:gd name="connsiteY73" fmla="*/ 437356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  <a:moveTo>
                    <a:pt x="294481" y="250825"/>
                  </a:moveTo>
                  <a:cubicBezTo>
                    <a:pt x="290513" y="246063"/>
                    <a:pt x="285750" y="241300"/>
                    <a:pt x="280988" y="236538"/>
                  </a:cubicBezTo>
                  <a:cubicBezTo>
                    <a:pt x="277257" y="238242"/>
                    <a:pt x="273181" y="239057"/>
                    <a:pt x="269081" y="238919"/>
                  </a:cubicBezTo>
                  <a:cubicBezTo>
                    <a:pt x="265509" y="238889"/>
                    <a:pt x="261987" y="238076"/>
                    <a:pt x="258763" y="236538"/>
                  </a:cubicBezTo>
                  <a:cubicBezTo>
                    <a:pt x="252438" y="234050"/>
                    <a:pt x="247319" y="229216"/>
                    <a:pt x="244475" y="223044"/>
                  </a:cubicBezTo>
                  <a:cubicBezTo>
                    <a:pt x="244475" y="222250"/>
                    <a:pt x="243681" y="221456"/>
                    <a:pt x="243681" y="220663"/>
                  </a:cubicBezTo>
                  <a:cubicBezTo>
                    <a:pt x="242387" y="217663"/>
                    <a:pt x="241842" y="214394"/>
                    <a:pt x="242094" y="211138"/>
                  </a:cubicBezTo>
                  <a:cubicBezTo>
                    <a:pt x="241899" y="196024"/>
                    <a:pt x="253968" y="183600"/>
                    <a:pt x="269081" y="183356"/>
                  </a:cubicBezTo>
                  <a:cubicBezTo>
                    <a:pt x="273246" y="183456"/>
                    <a:pt x="277326" y="184545"/>
                    <a:pt x="280988" y="186531"/>
                  </a:cubicBezTo>
                  <a:cubicBezTo>
                    <a:pt x="285792" y="188868"/>
                    <a:pt x="289898" y="192426"/>
                    <a:pt x="292894" y="196850"/>
                  </a:cubicBezTo>
                  <a:cubicBezTo>
                    <a:pt x="293688" y="198438"/>
                    <a:pt x="294481" y="199231"/>
                    <a:pt x="294481" y="200819"/>
                  </a:cubicBezTo>
                  <a:cubicBezTo>
                    <a:pt x="296104" y="204013"/>
                    <a:pt x="296922" y="207555"/>
                    <a:pt x="296863" y="211138"/>
                  </a:cubicBezTo>
                  <a:cubicBezTo>
                    <a:pt x="296842" y="215222"/>
                    <a:pt x="296034" y="219265"/>
                    <a:pt x="294481" y="223044"/>
                  </a:cubicBezTo>
                  <a:lnTo>
                    <a:pt x="308769" y="237331"/>
                  </a:lnTo>
                  <a:cubicBezTo>
                    <a:pt x="357981" y="289719"/>
                    <a:pt x="354806" y="356394"/>
                    <a:pt x="350838" y="385763"/>
                  </a:cubicBezTo>
                  <a:lnTo>
                    <a:pt x="330994" y="385763"/>
                  </a:lnTo>
                  <a:cubicBezTo>
                    <a:pt x="332581" y="360363"/>
                    <a:pt x="332581" y="300831"/>
                    <a:pt x="294481" y="250825"/>
                  </a:cubicBezTo>
                  <a:close/>
                  <a:moveTo>
                    <a:pt x="230188" y="237331"/>
                  </a:moveTo>
                  <a:lnTo>
                    <a:pt x="184944" y="282575"/>
                  </a:lnTo>
                  <a:lnTo>
                    <a:pt x="184944" y="282575"/>
                  </a:lnTo>
                  <a:lnTo>
                    <a:pt x="142081" y="239713"/>
                  </a:lnTo>
                  <a:lnTo>
                    <a:pt x="142081" y="239713"/>
                  </a:lnTo>
                  <a:lnTo>
                    <a:pt x="292100" y="89694"/>
                  </a:lnTo>
                  <a:lnTo>
                    <a:pt x="334963" y="132556"/>
                  </a:lnTo>
                  <a:lnTo>
                    <a:pt x="295275" y="172244"/>
                  </a:lnTo>
                  <a:cubicBezTo>
                    <a:pt x="287701" y="166696"/>
                    <a:pt x="278461" y="163896"/>
                    <a:pt x="269081" y="164306"/>
                  </a:cubicBezTo>
                  <a:cubicBezTo>
                    <a:pt x="243239" y="164359"/>
                    <a:pt x="222302" y="185295"/>
                    <a:pt x="222250" y="211138"/>
                  </a:cubicBezTo>
                  <a:cubicBezTo>
                    <a:pt x="222329" y="220449"/>
                    <a:pt x="225084" y="229542"/>
                    <a:pt x="230188" y="237331"/>
                  </a:cubicBezTo>
                  <a:close/>
                  <a:moveTo>
                    <a:pt x="157163" y="282575"/>
                  </a:moveTo>
                  <a:lnTo>
                    <a:pt x="151606" y="288131"/>
                  </a:lnTo>
                  <a:lnTo>
                    <a:pt x="136525" y="273050"/>
                  </a:lnTo>
                  <a:lnTo>
                    <a:pt x="142081" y="267494"/>
                  </a:lnTo>
                  <a:lnTo>
                    <a:pt x="157163" y="282575"/>
                  </a:lnTo>
                  <a:close/>
                  <a:moveTo>
                    <a:pt x="384969" y="404813"/>
                  </a:moveTo>
                  <a:lnTo>
                    <a:pt x="384969" y="436563"/>
                  </a:lnTo>
                  <a:lnTo>
                    <a:pt x="72231" y="436563"/>
                  </a:lnTo>
                  <a:lnTo>
                    <a:pt x="72231" y="404813"/>
                  </a:lnTo>
                  <a:close/>
                  <a:moveTo>
                    <a:pt x="437356" y="437356"/>
                  </a:moveTo>
                  <a:lnTo>
                    <a:pt x="404813" y="437356"/>
                  </a:lnTo>
                  <a:lnTo>
                    <a:pt x="404813" y="385763"/>
                  </a:lnTo>
                  <a:lnTo>
                    <a:pt x="370681" y="385763"/>
                  </a:lnTo>
                  <a:cubicBezTo>
                    <a:pt x="374650" y="350838"/>
                    <a:pt x="375444" y="274638"/>
                    <a:pt x="315913" y="216694"/>
                  </a:cubicBezTo>
                  <a:cubicBezTo>
                    <a:pt x="316564" y="214918"/>
                    <a:pt x="316834" y="213025"/>
                    <a:pt x="316706" y="211138"/>
                  </a:cubicBezTo>
                  <a:cubicBezTo>
                    <a:pt x="316508" y="202092"/>
                    <a:pt x="313757" y="193286"/>
                    <a:pt x="308769" y="185738"/>
                  </a:cubicBezTo>
                  <a:lnTo>
                    <a:pt x="362744" y="132556"/>
                  </a:lnTo>
                  <a:lnTo>
                    <a:pt x="292100" y="61913"/>
                  </a:lnTo>
                  <a:lnTo>
                    <a:pt x="114300" y="239713"/>
                  </a:lnTo>
                  <a:lnTo>
                    <a:pt x="128588" y="254000"/>
                  </a:lnTo>
                  <a:lnTo>
                    <a:pt x="108744" y="273050"/>
                  </a:lnTo>
                  <a:lnTo>
                    <a:pt x="151606" y="315913"/>
                  </a:lnTo>
                  <a:lnTo>
                    <a:pt x="170656" y="296863"/>
                  </a:lnTo>
                  <a:lnTo>
                    <a:pt x="184944" y="310356"/>
                  </a:lnTo>
                  <a:lnTo>
                    <a:pt x="244475" y="250825"/>
                  </a:lnTo>
                  <a:cubicBezTo>
                    <a:pt x="251798" y="255570"/>
                    <a:pt x="260356" y="258054"/>
                    <a:pt x="269081" y="257969"/>
                  </a:cubicBezTo>
                  <a:lnTo>
                    <a:pt x="274638" y="257969"/>
                  </a:lnTo>
                  <a:cubicBezTo>
                    <a:pt x="315119" y="305594"/>
                    <a:pt x="313531" y="364331"/>
                    <a:pt x="311150" y="385763"/>
                  </a:cubicBezTo>
                  <a:lnTo>
                    <a:pt x="134144" y="385763"/>
                  </a:lnTo>
                  <a:lnTo>
                    <a:pt x="134144" y="370681"/>
                  </a:lnTo>
                  <a:lnTo>
                    <a:pt x="196850" y="370681"/>
                  </a:lnTo>
                  <a:lnTo>
                    <a:pt x="196850" y="351631"/>
                  </a:lnTo>
                  <a:lnTo>
                    <a:pt x="51594" y="351631"/>
                  </a:lnTo>
                  <a:lnTo>
                    <a:pt x="51594" y="370681"/>
                  </a:lnTo>
                  <a:lnTo>
                    <a:pt x="114300" y="370681"/>
                  </a:lnTo>
                  <a:lnTo>
                    <a:pt x="114300" y="385763"/>
                  </a:lnTo>
                  <a:lnTo>
                    <a:pt x="52388" y="385763"/>
                  </a:lnTo>
                  <a:lnTo>
                    <a:pt x="52388" y="437356"/>
                  </a:lnTo>
                  <a:lnTo>
                    <a:pt x="19844" y="437356"/>
                  </a:lnTo>
                  <a:lnTo>
                    <a:pt x="19844" y="19050"/>
                  </a:lnTo>
                  <a:lnTo>
                    <a:pt x="437356" y="19050"/>
                  </a:lnTo>
                  <a:lnTo>
                    <a:pt x="437356" y="437356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700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EE5947FD-19AF-C9C1-C029-928192B040FE}"/>
                </a:ext>
              </a:extLst>
            </p:cNvPr>
            <p:cNvSpPr/>
            <p:nvPr/>
          </p:nvSpPr>
          <p:spPr>
            <a:xfrm>
              <a:off x="1866374" y="3956526"/>
              <a:ext cx="53339" cy="53339"/>
            </a:xfrm>
            <a:custGeom>
              <a:avLst/>
              <a:gdLst>
                <a:gd name="connsiteX0" fmla="*/ 53340 w 53339"/>
                <a:gd name="connsiteY0" fmla="*/ 38767 h 53339"/>
                <a:gd name="connsiteX1" fmla="*/ 14542 w 53339"/>
                <a:gd name="connsiteY1" fmla="*/ 0 h 53339"/>
                <a:gd name="connsiteX2" fmla="*/ 0 w 53339"/>
                <a:gd name="connsiteY2" fmla="*/ 12922 h 53339"/>
                <a:gd name="connsiteX3" fmla="*/ 40418 w 53339"/>
                <a:gd name="connsiteY3" fmla="*/ 53340 h 53339"/>
                <a:gd name="connsiteX4" fmla="*/ 53340 w 53339"/>
                <a:gd name="connsiteY4" fmla="*/ 38767 h 53339"/>
                <a:gd name="connsiteX5" fmla="*/ 53340 w 53339"/>
                <a:gd name="connsiteY5" fmla="*/ 38767 h 53339"/>
                <a:gd name="connsiteX6" fmla="*/ 53340 w 53339"/>
                <a:gd name="connsiteY6" fmla="*/ 38767 h 5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39" h="53339">
                  <a:moveTo>
                    <a:pt x="53340" y="38767"/>
                  </a:moveTo>
                  <a:lnTo>
                    <a:pt x="14542" y="0"/>
                  </a:lnTo>
                  <a:lnTo>
                    <a:pt x="0" y="12922"/>
                  </a:lnTo>
                  <a:lnTo>
                    <a:pt x="40418" y="53340"/>
                  </a:lnTo>
                  <a:lnTo>
                    <a:pt x="53340" y="38767"/>
                  </a:lnTo>
                  <a:lnTo>
                    <a:pt x="53340" y="38767"/>
                  </a:lnTo>
                  <a:lnTo>
                    <a:pt x="53340" y="38767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700" b="1" dirty="0">
                <a:solidFill>
                  <a:schemeClr val="accent1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B57F847C-CEE6-107A-EA60-522CE9C98FF8}"/>
                </a:ext>
              </a:extLst>
            </p:cNvPr>
            <p:cNvSpPr/>
            <p:nvPr/>
          </p:nvSpPr>
          <p:spPr>
            <a:xfrm>
              <a:off x="1810144" y="4093114"/>
              <a:ext cx="28638" cy="28638"/>
            </a:xfrm>
            <a:custGeom>
              <a:avLst/>
              <a:gdLst>
                <a:gd name="connsiteX0" fmla="*/ 0 w 28638"/>
                <a:gd name="connsiteY0" fmla="*/ 14319 h 28638"/>
                <a:gd name="connsiteX1" fmla="*/ 14319 w 28638"/>
                <a:gd name="connsiteY1" fmla="*/ 0 h 28638"/>
                <a:gd name="connsiteX2" fmla="*/ 28638 w 28638"/>
                <a:gd name="connsiteY2" fmla="*/ 14319 h 28638"/>
                <a:gd name="connsiteX3" fmla="*/ 14319 w 28638"/>
                <a:gd name="connsiteY3" fmla="*/ 28638 h 28638"/>
                <a:gd name="connsiteX4" fmla="*/ 0 w 28638"/>
                <a:gd name="connsiteY4" fmla="*/ 14319 h 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38" h="28638">
                  <a:moveTo>
                    <a:pt x="0" y="14319"/>
                  </a:moveTo>
                  <a:cubicBezTo>
                    <a:pt x="0" y="6411"/>
                    <a:pt x="6411" y="0"/>
                    <a:pt x="14319" y="0"/>
                  </a:cubicBezTo>
                  <a:cubicBezTo>
                    <a:pt x="22228" y="0"/>
                    <a:pt x="28638" y="6411"/>
                    <a:pt x="28638" y="14319"/>
                  </a:cubicBezTo>
                  <a:cubicBezTo>
                    <a:pt x="28638" y="22228"/>
                    <a:pt x="22228" y="28638"/>
                    <a:pt x="14319" y="28638"/>
                  </a:cubicBezTo>
                  <a:cubicBezTo>
                    <a:pt x="6411" y="28638"/>
                    <a:pt x="0" y="22228"/>
                    <a:pt x="0" y="1431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7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7" name="Graphic 133">
            <a:extLst>
              <a:ext uri="{FF2B5EF4-FFF2-40B4-BE49-F238E27FC236}">
                <a16:creationId xmlns:a16="http://schemas.microsoft.com/office/drawing/2014/main" id="{963D572E-60DC-F2F9-CDC6-36A9CD16BC9A}"/>
              </a:ext>
            </a:extLst>
          </p:cNvPr>
          <p:cNvGrpSpPr/>
          <p:nvPr/>
        </p:nvGrpSpPr>
        <p:grpSpPr>
          <a:xfrm>
            <a:off x="7573822" y="835997"/>
            <a:ext cx="432000" cy="432000"/>
            <a:chOff x="2393923" y="6056203"/>
            <a:chExt cx="457200" cy="457200"/>
          </a:xfrm>
          <a:solidFill>
            <a:srgbClr val="013476"/>
          </a:solidFill>
        </p:grpSpPr>
        <p:sp>
          <p:nvSpPr>
            <p:cNvPr id="28" name="Freeform 227">
              <a:extLst>
                <a:ext uri="{FF2B5EF4-FFF2-40B4-BE49-F238E27FC236}">
                  <a16:creationId xmlns:a16="http://schemas.microsoft.com/office/drawing/2014/main" id="{569ADD0E-1756-261B-725A-E15B076D1661}"/>
                </a:ext>
              </a:extLst>
            </p:cNvPr>
            <p:cNvSpPr/>
            <p:nvPr/>
          </p:nvSpPr>
          <p:spPr>
            <a:xfrm>
              <a:off x="2393923" y="6056203"/>
              <a:ext cx="457200" cy="457200"/>
            </a:xfrm>
            <a:custGeom>
              <a:avLst/>
              <a:gdLst>
                <a:gd name="connsiteX0" fmla="*/ 0 w 457200"/>
                <a:gd name="connsiteY0" fmla="*/ 0 h 457200"/>
                <a:gd name="connsiteX1" fmla="*/ 0 w 457200"/>
                <a:gd name="connsiteY1" fmla="*/ 457200 h 457200"/>
                <a:gd name="connsiteX2" fmla="*/ 457200 w 457200"/>
                <a:gd name="connsiteY2" fmla="*/ 457200 h 457200"/>
                <a:gd name="connsiteX3" fmla="*/ 457200 w 457200"/>
                <a:gd name="connsiteY3" fmla="*/ 0 h 457200"/>
                <a:gd name="connsiteX4" fmla="*/ 219075 w 457200"/>
                <a:gd name="connsiteY4" fmla="*/ 437356 h 457200"/>
                <a:gd name="connsiteX5" fmla="*/ 219075 w 457200"/>
                <a:gd name="connsiteY5" fmla="*/ 364331 h 457200"/>
                <a:gd name="connsiteX6" fmla="*/ 238919 w 457200"/>
                <a:gd name="connsiteY6" fmla="*/ 364331 h 457200"/>
                <a:gd name="connsiteX7" fmla="*/ 238919 w 457200"/>
                <a:gd name="connsiteY7" fmla="*/ 437356 h 457200"/>
                <a:gd name="connsiteX8" fmla="*/ 361950 w 457200"/>
                <a:gd name="connsiteY8" fmla="*/ 289719 h 457200"/>
                <a:gd name="connsiteX9" fmla="*/ 361950 w 457200"/>
                <a:gd name="connsiteY9" fmla="*/ 306388 h 457200"/>
                <a:gd name="connsiteX10" fmla="*/ 95250 w 457200"/>
                <a:gd name="connsiteY10" fmla="*/ 306388 h 457200"/>
                <a:gd name="connsiteX11" fmla="*/ 95250 w 457200"/>
                <a:gd name="connsiteY11" fmla="*/ 289719 h 457200"/>
                <a:gd name="connsiteX12" fmla="*/ 361950 w 457200"/>
                <a:gd name="connsiteY12" fmla="*/ 289719 h 457200"/>
                <a:gd name="connsiteX13" fmla="*/ 287338 w 457200"/>
                <a:gd name="connsiteY13" fmla="*/ 270669 h 457200"/>
                <a:gd name="connsiteX14" fmla="*/ 298450 w 457200"/>
                <a:gd name="connsiteY14" fmla="*/ 256381 h 457200"/>
                <a:gd name="connsiteX15" fmla="*/ 362744 w 457200"/>
                <a:gd name="connsiteY15" fmla="*/ 256381 h 457200"/>
                <a:gd name="connsiteX16" fmla="*/ 362744 w 457200"/>
                <a:gd name="connsiteY16" fmla="*/ 270669 h 457200"/>
                <a:gd name="connsiteX17" fmla="*/ 188913 w 457200"/>
                <a:gd name="connsiteY17" fmla="*/ 326231 h 457200"/>
                <a:gd name="connsiteX18" fmla="*/ 269081 w 457200"/>
                <a:gd name="connsiteY18" fmla="*/ 326231 h 457200"/>
                <a:gd name="connsiteX19" fmla="*/ 269081 w 457200"/>
                <a:gd name="connsiteY19" fmla="*/ 344488 h 457200"/>
                <a:gd name="connsiteX20" fmla="*/ 188913 w 457200"/>
                <a:gd name="connsiteY20" fmla="*/ 344488 h 457200"/>
                <a:gd name="connsiteX21" fmla="*/ 188913 w 457200"/>
                <a:gd name="connsiteY21" fmla="*/ 326231 h 457200"/>
                <a:gd name="connsiteX22" fmla="*/ 438150 w 457200"/>
                <a:gd name="connsiteY22" fmla="*/ 437356 h 457200"/>
                <a:gd name="connsiteX23" fmla="*/ 258763 w 457200"/>
                <a:gd name="connsiteY23" fmla="*/ 437356 h 457200"/>
                <a:gd name="connsiteX24" fmla="*/ 258763 w 457200"/>
                <a:gd name="connsiteY24" fmla="*/ 364331 h 457200"/>
                <a:gd name="connsiteX25" fmla="*/ 288131 w 457200"/>
                <a:gd name="connsiteY25" fmla="*/ 364331 h 457200"/>
                <a:gd name="connsiteX26" fmla="*/ 288131 w 457200"/>
                <a:gd name="connsiteY26" fmla="*/ 326231 h 457200"/>
                <a:gd name="connsiteX27" fmla="*/ 381794 w 457200"/>
                <a:gd name="connsiteY27" fmla="*/ 326231 h 457200"/>
                <a:gd name="connsiteX28" fmla="*/ 381794 w 457200"/>
                <a:gd name="connsiteY28" fmla="*/ 289719 h 457200"/>
                <a:gd name="connsiteX29" fmla="*/ 382588 w 457200"/>
                <a:gd name="connsiteY29" fmla="*/ 289719 h 457200"/>
                <a:gd name="connsiteX30" fmla="*/ 382588 w 457200"/>
                <a:gd name="connsiteY30" fmla="*/ 236538 h 457200"/>
                <a:gd name="connsiteX31" fmla="*/ 293688 w 457200"/>
                <a:gd name="connsiteY31" fmla="*/ 236538 h 457200"/>
                <a:gd name="connsiteX32" fmla="*/ 266700 w 457200"/>
                <a:gd name="connsiteY32" fmla="*/ 270669 h 457200"/>
                <a:gd name="connsiteX33" fmla="*/ 76200 w 457200"/>
                <a:gd name="connsiteY33" fmla="*/ 270669 h 457200"/>
                <a:gd name="connsiteX34" fmla="*/ 76200 w 457200"/>
                <a:gd name="connsiteY34" fmla="*/ 326231 h 457200"/>
                <a:gd name="connsiteX35" fmla="*/ 169863 w 457200"/>
                <a:gd name="connsiteY35" fmla="*/ 326231 h 457200"/>
                <a:gd name="connsiteX36" fmla="*/ 169863 w 457200"/>
                <a:gd name="connsiteY36" fmla="*/ 364331 h 457200"/>
                <a:gd name="connsiteX37" fmla="*/ 199231 w 457200"/>
                <a:gd name="connsiteY37" fmla="*/ 364331 h 457200"/>
                <a:gd name="connsiteX38" fmla="*/ 199231 w 457200"/>
                <a:gd name="connsiteY38" fmla="*/ 437356 h 457200"/>
                <a:gd name="connsiteX39" fmla="*/ 19844 w 457200"/>
                <a:gd name="connsiteY39" fmla="*/ 437356 h 457200"/>
                <a:gd name="connsiteX40" fmla="*/ 19844 w 457200"/>
                <a:gd name="connsiteY40" fmla="*/ 19050 h 457200"/>
                <a:gd name="connsiteX41" fmla="*/ 219075 w 457200"/>
                <a:gd name="connsiteY41" fmla="*/ 19050 h 457200"/>
                <a:gd name="connsiteX42" fmla="*/ 219075 w 457200"/>
                <a:gd name="connsiteY42" fmla="*/ 65881 h 457200"/>
                <a:gd name="connsiteX43" fmla="*/ 199231 w 457200"/>
                <a:gd name="connsiteY43" fmla="*/ 65881 h 457200"/>
                <a:gd name="connsiteX44" fmla="*/ 154781 w 457200"/>
                <a:gd name="connsiteY44" fmla="*/ 107950 h 457200"/>
                <a:gd name="connsiteX45" fmla="*/ 154781 w 457200"/>
                <a:gd name="connsiteY45" fmla="*/ 107950 h 457200"/>
                <a:gd name="connsiteX46" fmla="*/ 154781 w 457200"/>
                <a:gd name="connsiteY46" fmla="*/ 127794 h 457200"/>
                <a:gd name="connsiteX47" fmla="*/ 303213 w 457200"/>
                <a:gd name="connsiteY47" fmla="*/ 127794 h 457200"/>
                <a:gd name="connsiteX48" fmla="*/ 303213 w 457200"/>
                <a:gd name="connsiteY48" fmla="*/ 107950 h 457200"/>
                <a:gd name="connsiteX49" fmla="*/ 303213 w 457200"/>
                <a:gd name="connsiteY49" fmla="*/ 107950 h 457200"/>
                <a:gd name="connsiteX50" fmla="*/ 258763 w 457200"/>
                <a:gd name="connsiteY50" fmla="*/ 65881 h 457200"/>
                <a:gd name="connsiteX51" fmla="*/ 238919 w 457200"/>
                <a:gd name="connsiteY51" fmla="*/ 65881 h 457200"/>
                <a:gd name="connsiteX52" fmla="*/ 238919 w 457200"/>
                <a:gd name="connsiteY52" fmla="*/ 19050 h 457200"/>
                <a:gd name="connsiteX53" fmla="*/ 438150 w 457200"/>
                <a:gd name="connsiteY53" fmla="*/ 19050 h 457200"/>
                <a:gd name="connsiteX54" fmla="*/ 438150 w 457200"/>
                <a:gd name="connsiteY54" fmla="*/ 437356 h 457200"/>
                <a:gd name="connsiteX55" fmla="*/ 258763 w 457200"/>
                <a:gd name="connsiteY55" fmla="*/ 84931 h 457200"/>
                <a:gd name="connsiteX56" fmla="*/ 284163 w 457200"/>
                <a:gd name="connsiteY56" fmla="*/ 107950 h 457200"/>
                <a:gd name="connsiteX57" fmla="*/ 173831 w 457200"/>
                <a:gd name="connsiteY57" fmla="*/ 107950 h 457200"/>
                <a:gd name="connsiteX58" fmla="*/ 199231 w 457200"/>
                <a:gd name="connsiteY58" fmla="*/ 84931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  <a:moveTo>
                    <a:pt x="219075" y="437356"/>
                  </a:moveTo>
                  <a:lnTo>
                    <a:pt x="219075" y="364331"/>
                  </a:lnTo>
                  <a:lnTo>
                    <a:pt x="238919" y="364331"/>
                  </a:lnTo>
                  <a:lnTo>
                    <a:pt x="238919" y="437356"/>
                  </a:lnTo>
                  <a:close/>
                  <a:moveTo>
                    <a:pt x="361950" y="289719"/>
                  </a:moveTo>
                  <a:lnTo>
                    <a:pt x="361950" y="306388"/>
                  </a:lnTo>
                  <a:lnTo>
                    <a:pt x="95250" y="306388"/>
                  </a:lnTo>
                  <a:lnTo>
                    <a:pt x="95250" y="289719"/>
                  </a:lnTo>
                  <a:lnTo>
                    <a:pt x="361950" y="289719"/>
                  </a:lnTo>
                  <a:close/>
                  <a:moveTo>
                    <a:pt x="287338" y="270669"/>
                  </a:moveTo>
                  <a:cubicBezTo>
                    <a:pt x="289590" y="264936"/>
                    <a:pt x="293448" y="259975"/>
                    <a:pt x="298450" y="256381"/>
                  </a:cubicBezTo>
                  <a:lnTo>
                    <a:pt x="362744" y="256381"/>
                  </a:lnTo>
                  <a:lnTo>
                    <a:pt x="362744" y="270669"/>
                  </a:lnTo>
                  <a:close/>
                  <a:moveTo>
                    <a:pt x="188913" y="326231"/>
                  </a:moveTo>
                  <a:lnTo>
                    <a:pt x="269081" y="326231"/>
                  </a:lnTo>
                  <a:lnTo>
                    <a:pt x="269081" y="344488"/>
                  </a:lnTo>
                  <a:lnTo>
                    <a:pt x="188913" y="344488"/>
                  </a:lnTo>
                  <a:lnTo>
                    <a:pt x="188913" y="326231"/>
                  </a:lnTo>
                  <a:close/>
                  <a:moveTo>
                    <a:pt x="438150" y="437356"/>
                  </a:moveTo>
                  <a:lnTo>
                    <a:pt x="258763" y="437356"/>
                  </a:lnTo>
                  <a:lnTo>
                    <a:pt x="258763" y="364331"/>
                  </a:lnTo>
                  <a:lnTo>
                    <a:pt x="288131" y="364331"/>
                  </a:lnTo>
                  <a:lnTo>
                    <a:pt x="288131" y="326231"/>
                  </a:lnTo>
                  <a:lnTo>
                    <a:pt x="381794" y="326231"/>
                  </a:lnTo>
                  <a:lnTo>
                    <a:pt x="381794" y="289719"/>
                  </a:lnTo>
                  <a:lnTo>
                    <a:pt x="382588" y="289719"/>
                  </a:lnTo>
                  <a:lnTo>
                    <a:pt x="382588" y="236538"/>
                  </a:lnTo>
                  <a:lnTo>
                    <a:pt x="293688" y="236538"/>
                  </a:lnTo>
                  <a:cubicBezTo>
                    <a:pt x="280150" y="243441"/>
                    <a:pt x="270295" y="255904"/>
                    <a:pt x="266700" y="270669"/>
                  </a:cubicBezTo>
                  <a:lnTo>
                    <a:pt x="76200" y="270669"/>
                  </a:lnTo>
                  <a:lnTo>
                    <a:pt x="76200" y="326231"/>
                  </a:lnTo>
                  <a:lnTo>
                    <a:pt x="169863" y="326231"/>
                  </a:lnTo>
                  <a:lnTo>
                    <a:pt x="169863" y="364331"/>
                  </a:lnTo>
                  <a:lnTo>
                    <a:pt x="199231" y="364331"/>
                  </a:lnTo>
                  <a:lnTo>
                    <a:pt x="199231" y="437356"/>
                  </a:lnTo>
                  <a:lnTo>
                    <a:pt x="19844" y="437356"/>
                  </a:lnTo>
                  <a:lnTo>
                    <a:pt x="19844" y="19050"/>
                  </a:lnTo>
                  <a:lnTo>
                    <a:pt x="219075" y="19050"/>
                  </a:lnTo>
                  <a:lnTo>
                    <a:pt x="219075" y="65881"/>
                  </a:lnTo>
                  <a:lnTo>
                    <a:pt x="199231" y="65881"/>
                  </a:lnTo>
                  <a:cubicBezTo>
                    <a:pt x="175583" y="65847"/>
                    <a:pt x="156048" y="84336"/>
                    <a:pt x="154781" y="107950"/>
                  </a:cubicBezTo>
                  <a:lnTo>
                    <a:pt x="154781" y="107950"/>
                  </a:lnTo>
                  <a:lnTo>
                    <a:pt x="154781" y="127794"/>
                  </a:lnTo>
                  <a:lnTo>
                    <a:pt x="303213" y="127794"/>
                  </a:lnTo>
                  <a:lnTo>
                    <a:pt x="303213" y="107950"/>
                  </a:lnTo>
                  <a:lnTo>
                    <a:pt x="303213" y="107950"/>
                  </a:lnTo>
                  <a:cubicBezTo>
                    <a:pt x="301946" y="84336"/>
                    <a:pt x="282411" y="65847"/>
                    <a:pt x="258763" y="65881"/>
                  </a:cubicBezTo>
                  <a:lnTo>
                    <a:pt x="238919" y="65881"/>
                  </a:lnTo>
                  <a:lnTo>
                    <a:pt x="238919" y="19050"/>
                  </a:lnTo>
                  <a:lnTo>
                    <a:pt x="438150" y="19050"/>
                  </a:lnTo>
                  <a:lnTo>
                    <a:pt x="438150" y="437356"/>
                  </a:lnTo>
                  <a:close/>
                  <a:moveTo>
                    <a:pt x="258763" y="84931"/>
                  </a:moveTo>
                  <a:cubicBezTo>
                    <a:pt x="271843" y="85049"/>
                    <a:pt x="282761" y="94945"/>
                    <a:pt x="284163" y="107950"/>
                  </a:cubicBezTo>
                  <a:lnTo>
                    <a:pt x="173831" y="107950"/>
                  </a:lnTo>
                  <a:cubicBezTo>
                    <a:pt x="175232" y="94945"/>
                    <a:pt x="186151" y="85049"/>
                    <a:pt x="199231" y="8493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700" b="1" dirty="0">
                <a:solidFill>
                  <a:schemeClr val="accent1"/>
                </a:solidFill>
              </a:endParaRPr>
            </a:p>
          </p:txBody>
        </p:sp>
        <p:sp>
          <p:nvSpPr>
            <p:cNvPr id="30" name="Freeform 228">
              <a:extLst>
                <a:ext uri="{FF2B5EF4-FFF2-40B4-BE49-F238E27FC236}">
                  <a16:creationId xmlns:a16="http://schemas.microsoft.com/office/drawing/2014/main" id="{9004D89F-6BA6-91B5-1F9B-87DC39F8E1DA}"/>
                </a:ext>
              </a:extLst>
            </p:cNvPr>
            <p:cNvSpPr/>
            <p:nvPr/>
          </p:nvSpPr>
          <p:spPr>
            <a:xfrm>
              <a:off x="2607282" y="6193363"/>
              <a:ext cx="22860" cy="60960"/>
            </a:xfrm>
            <a:custGeom>
              <a:avLst/>
              <a:gdLst>
                <a:gd name="connsiteX0" fmla="*/ 0 w 22860"/>
                <a:gd name="connsiteY0" fmla="*/ 0 h 60960"/>
                <a:gd name="connsiteX1" fmla="*/ 22860 w 22860"/>
                <a:gd name="connsiteY1" fmla="*/ 0 h 60960"/>
                <a:gd name="connsiteX2" fmla="*/ 22860 w 22860"/>
                <a:gd name="connsiteY2" fmla="*/ 60960 h 60960"/>
                <a:gd name="connsiteX3" fmla="*/ 0 w 22860"/>
                <a:gd name="connsiteY3" fmla="*/ 60960 h 60960"/>
                <a:gd name="connsiteX4" fmla="*/ 0 w 22860"/>
                <a:gd name="connsiteY4" fmla="*/ 0 h 60960"/>
                <a:gd name="connsiteX5" fmla="*/ 0 w 22860"/>
                <a:gd name="connsiteY5" fmla="*/ 0 h 6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" h="60960">
                  <a:moveTo>
                    <a:pt x="0" y="0"/>
                  </a:moveTo>
                  <a:lnTo>
                    <a:pt x="22860" y="0"/>
                  </a:lnTo>
                  <a:lnTo>
                    <a:pt x="22860" y="60960"/>
                  </a:lnTo>
                  <a:lnTo>
                    <a:pt x="0" y="609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700" b="1" dirty="0">
                <a:solidFill>
                  <a:schemeClr val="accent1"/>
                </a:solidFill>
              </a:endParaRPr>
            </a:p>
          </p:txBody>
        </p:sp>
        <p:sp>
          <p:nvSpPr>
            <p:cNvPr id="31" name="Freeform 229">
              <a:extLst>
                <a:ext uri="{FF2B5EF4-FFF2-40B4-BE49-F238E27FC236}">
                  <a16:creationId xmlns:a16="http://schemas.microsoft.com/office/drawing/2014/main" id="{9B1DED44-3B6B-BD6D-6D9B-79329F37FC6E}"/>
                </a:ext>
              </a:extLst>
            </p:cNvPr>
            <p:cNvSpPr/>
            <p:nvPr/>
          </p:nvSpPr>
          <p:spPr>
            <a:xfrm>
              <a:off x="2561562" y="6193363"/>
              <a:ext cx="22860" cy="30479"/>
            </a:xfrm>
            <a:custGeom>
              <a:avLst/>
              <a:gdLst>
                <a:gd name="connsiteX0" fmla="*/ 0 w 22860"/>
                <a:gd name="connsiteY0" fmla="*/ 0 h 30479"/>
                <a:gd name="connsiteX1" fmla="*/ 22860 w 22860"/>
                <a:gd name="connsiteY1" fmla="*/ 0 h 30479"/>
                <a:gd name="connsiteX2" fmla="*/ 22860 w 22860"/>
                <a:gd name="connsiteY2" fmla="*/ 30480 h 30479"/>
                <a:gd name="connsiteX3" fmla="*/ 0 w 22860"/>
                <a:gd name="connsiteY3" fmla="*/ 30480 h 30479"/>
                <a:gd name="connsiteX4" fmla="*/ 0 w 22860"/>
                <a:gd name="connsiteY4" fmla="*/ 0 h 30479"/>
                <a:gd name="connsiteX5" fmla="*/ 0 w 22860"/>
                <a:gd name="connsiteY5" fmla="*/ 0 h 3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" h="30479">
                  <a:moveTo>
                    <a:pt x="0" y="0"/>
                  </a:moveTo>
                  <a:lnTo>
                    <a:pt x="22860" y="0"/>
                  </a:lnTo>
                  <a:lnTo>
                    <a:pt x="22860" y="30480"/>
                  </a:lnTo>
                  <a:lnTo>
                    <a:pt x="0" y="304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700" b="1" dirty="0">
                <a:solidFill>
                  <a:schemeClr val="accent1"/>
                </a:solidFill>
              </a:endParaRPr>
            </a:p>
          </p:txBody>
        </p:sp>
        <p:sp>
          <p:nvSpPr>
            <p:cNvPr id="33" name="Freeform 231">
              <a:extLst>
                <a:ext uri="{FF2B5EF4-FFF2-40B4-BE49-F238E27FC236}">
                  <a16:creationId xmlns:a16="http://schemas.microsoft.com/office/drawing/2014/main" id="{EB29B9D4-35D7-B231-AC75-E95BB6E5BE7E}"/>
                </a:ext>
              </a:extLst>
            </p:cNvPr>
            <p:cNvSpPr/>
            <p:nvPr/>
          </p:nvSpPr>
          <p:spPr>
            <a:xfrm>
              <a:off x="2660623" y="6193363"/>
              <a:ext cx="15240" cy="30479"/>
            </a:xfrm>
            <a:custGeom>
              <a:avLst/>
              <a:gdLst>
                <a:gd name="connsiteX0" fmla="*/ 0 w 15240"/>
                <a:gd name="connsiteY0" fmla="*/ 0 h 30479"/>
                <a:gd name="connsiteX1" fmla="*/ 15240 w 15240"/>
                <a:gd name="connsiteY1" fmla="*/ 0 h 30479"/>
                <a:gd name="connsiteX2" fmla="*/ 15240 w 15240"/>
                <a:gd name="connsiteY2" fmla="*/ 30480 h 30479"/>
                <a:gd name="connsiteX3" fmla="*/ 0 w 15240"/>
                <a:gd name="connsiteY3" fmla="*/ 30480 h 30479"/>
                <a:gd name="connsiteX4" fmla="*/ 0 w 15240"/>
                <a:gd name="connsiteY4" fmla="*/ 0 h 30479"/>
                <a:gd name="connsiteX5" fmla="*/ 0 w 15240"/>
                <a:gd name="connsiteY5" fmla="*/ 0 h 3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" h="30479">
                  <a:moveTo>
                    <a:pt x="0" y="0"/>
                  </a:moveTo>
                  <a:lnTo>
                    <a:pt x="15240" y="0"/>
                  </a:lnTo>
                  <a:lnTo>
                    <a:pt x="15240" y="30480"/>
                  </a:lnTo>
                  <a:lnTo>
                    <a:pt x="0" y="304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7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70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9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EAA630-46B8-29F5-E7FB-0BBD3A5CB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EAA2B37-99B7-722D-BC03-095A29D7600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5F2D023-8CB2-7C2F-C1F7-EA381B03EC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2EAAA79-EEAF-BAED-00E5-584B74E24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l-GR" dirty="0"/>
              <a:t>Στατιστικά στοιχεία χρόνου εξυπηρέτησης ιατρείων ανά νοσοκομείο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D84C3-3DD5-4ED7-B0D9-E4AAA741F98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l-GR" dirty="0"/>
              <a:t>Β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82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>
          <a:extLst>
            <a:ext uri="{FF2B5EF4-FFF2-40B4-BE49-F238E27FC236}">
              <a16:creationId xmlns:a16="http://schemas.microsoft.com/office/drawing/2014/main" id="{A5CDB74B-6226-B661-EE4D-8ED831B9C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hink-cell data - do not delete" hidden="1">
            <a:extLst>
              <a:ext uri="{FF2B5EF4-FFF2-40B4-BE49-F238E27FC236}">
                <a16:creationId xmlns:a16="http://schemas.microsoft.com/office/drawing/2014/main" id="{FD29F611-0699-E568-FC60-48C00AD509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455C2B-4D60-9DEC-3CFE-47971337F2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" name="Google Shape;950;g2e945761aac_0_454">
            <a:extLst>
              <a:ext uri="{FF2B5EF4-FFF2-40B4-BE49-F238E27FC236}">
                <a16:creationId xmlns:a16="http://schemas.microsoft.com/office/drawing/2014/main" id="{E1F17584-ED60-36CC-3E51-F872D9F5F856}"/>
              </a:ext>
            </a:extLst>
          </p:cNvPr>
          <p:cNvSpPr/>
          <p:nvPr/>
        </p:nvSpPr>
        <p:spPr>
          <a:xfrm>
            <a:off x="0" y="-2250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51" name="Google Shape;951;g2e945761aac_0_454">
            <a:extLst>
              <a:ext uri="{FF2B5EF4-FFF2-40B4-BE49-F238E27FC236}">
                <a16:creationId xmlns:a16="http://schemas.microsoft.com/office/drawing/2014/main" id="{3BB56CAC-68DA-0DE9-6EA7-1C9CE95DB7DC}"/>
              </a:ext>
            </a:extLst>
          </p:cNvPr>
          <p:cNvSpPr/>
          <p:nvPr/>
        </p:nvSpPr>
        <p:spPr>
          <a:xfrm>
            <a:off x="0" y="2379750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60" name="Google Shape;960;g2e945761aac_0_454">
            <a:extLst>
              <a:ext uri="{FF2B5EF4-FFF2-40B4-BE49-F238E27FC236}">
                <a16:creationId xmlns:a16="http://schemas.microsoft.com/office/drawing/2014/main" id="{6CE9E507-43DC-AFB0-6F21-5518F5EF7187}"/>
              </a:ext>
            </a:extLst>
          </p:cNvPr>
          <p:cNvSpPr txBox="1"/>
          <p:nvPr/>
        </p:nvSpPr>
        <p:spPr>
          <a:xfrm>
            <a:off x="8440286" y="4728006"/>
            <a:ext cx="522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l-GR" sz="1000">
                <a:latin typeface="Helvetica Neue"/>
                <a:ea typeface="Helvetica Neue"/>
                <a:cs typeface="Helvetica Neue"/>
                <a:sym typeface="Helvetica Neue"/>
              </a:rPr>
              <a:pPr/>
              <a:t>22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1" name="Google Shape;961;g2e945761aac_0_454">
            <a:extLst>
              <a:ext uri="{FF2B5EF4-FFF2-40B4-BE49-F238E27FC236}">
                <a16:creationId xmlns:a16="http://schemas.microsoft.com/office/drawing/2014/main" id="{6FE684C1-48EB-EDE7-8BA1-0B4BD421BA13}"/>
              </a:ext>
            </a:extLst>
          </p:cNvPr>
          <p:cNvSpPr/>
          <p:nvPr/>
        </p:nvSpPr>
        <p:spPr>
          <a:xfrm>
            <a:off x="439051" y="178006"/>
            <a:ext cx="8554500" cy="5184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1600" b="1" dirty="0">
                <a:solidFill>
                  <a:schemeClr val="bg1"/>
                </a:solidFill>
              </a:rPr>
              <a:t>ΓΝΑ Ευαγγελισμός: </a:t>
            </a:r>
            <a:r>
              <a:rPr lang="el-GR" sz="1600" dirty="0">
                <a:solidFill>
                  <a:schemeClr val="bg1"/>
                </a:solidFill>
              </a:rPr>
              <a:t>Χρόνος εξυπηρέτησης ασθενών ανά ιατρείο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12638D05-8F8F-29E7-A324-2B486CF7D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247019"/>
              </p:ext>
            </p:extLst>
          </p:nvPr>
        </p:nvGraphicFramePr>
        <p:xfrm>
          <a:off x="439051" y="780044"/>
          <a:ext cx="8553600" cy="4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1972143183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3579356064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834487670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305161381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Ιατρεία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Συνολικός αριθμός περιστατικών 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Μέσος όρος χρόνου     αναμονής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Μέσος όρος χρόνου εξυπηρέτησης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7689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Παθολογικό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2.862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3,19 ώρες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8,42 λεπτά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6076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Καρδιολογικό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1.484</a:t>
                      </a:r>
                      <a:endParaRPr lang="el-GR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1,24 ώρες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15,05 λεπτά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6057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Χειρουργικό</a:t>
                      </a:r>
                      <a:endParaRPr lang="en-US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2.515</a:t>
                      </a:r>
                      <a:endParaRPr lang="en-US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42969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52,24 λεπτά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42969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12,55 λεπτά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5122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Πνευμονολογικό 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817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1,08 ώρες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17,52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561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Ουρολογικό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752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44,13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15,24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32578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Ορθοπεδικό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1.600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46,36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13,32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7176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Νευρολογικό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1.153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1,56 ώρες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14,43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90072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Ακτινογραφίες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5.008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17,28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</a:rPr>
                        <a:t>4,44 λεπτά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2580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Υπέρηχοι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2.537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32,46 λεπτά 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11,35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1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974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>
          <a:extLst>
            <a:ext uri="{FF2B5EF4-FFF2-40B4-BE49-F238E27FC236}">
              <a16:creationId xmlns:a16="http://schemas.microsoft.com/office/drawing/2014/main" id="{9F334053-B6AD-788B-3066-DE0E284E0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hink-cell data - do not delete" hidden="1">
            <a:extLst>
              <a:ext uri="{FF2B5EF4-FFF2-40B4-BE49-F238E27FC236}">
                <a16:creationId xmlns:a16="http://schemas.microsoft.com/office/drawing/2014/main" id="{C9F9E581-0265-65FB-F7BA-0830C0AB89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29F611-0699-E568-FC60-48C00AD50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" name="Google Shape;950;g2e945761aac_0_454">
            <a:extLst>
              <a:ext uri="{FF2B5EF4-FFF2-40B4-BE49-F238E27FC236}">
                <a16:creationId xmlns:a16="http://schemas.microsoft.com/office/drawing/2014/main" id="{7215CA4A-14EE-646E-56F5-BE6F4883B068}"/>
              </a:ext>
            </a:extLst>
          </p:cNvPr>
          <p:cNvSpPr/>
          <p:nvPr/>
        </p:nvSpPr>
        <p:spPr>
          <a:xfrm>
            <a:off x="0" y="-2250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51" name="Google Shape;951;g2e945761aac_0_454">
            <a:extLst>
              <a:ext uri="{FF2B5EF4-FFF2-40B4-BE49-F238E27FC236}">
                <a16:creationId xmlns:a16="http://schemas.microsoft.com/office/drawing/2014/main" id="{8240A3EB-CE74-7311-E58C-0353514EF5E7}"/>
              </a:ext>
            </a:extLst>
          </p:cNvPr>
          <p:cNvSpPr/>
          <p:nvPr/>
        </p:nvSpPr>
        <p:spPr>
          <a:xfrm>
            <a:off x="0" y="2379750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60" name="Google Shape;960;g2e945761aac_0_454">
            <a:extLst>
              <a:ext uri="{FF2B5EF4-FFF2-40B4-BE49-F238E27FC236}">
                <a16:creationId xmlns:a16="http://schemas.microsoft.com/office/drawing/2014/main" id="{5CBC240A-9919-8D59-127C-C89649368BBB}"/>
              </a:ext>
            </a:extLst>
          </p:cNvPr>
          <p:cNvSpPr txBox="1"/>
          <p:nvPr/>
        </p:nvSpPr>
        <p:spPr>
          <a:xfrm>
            <a:off x="8440286" y="4728006"/>
            <a:ext cx="522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l-GR" sz="1000">
                <a:latin typeface="Helvetica Neue"/>
                <a:ea typeface="Helvetica Neue"/>
                <a:cs typeface="Helvetica Neue"/>
                <a:sym typeface="Helvetica Neue"/>
              </a:rPr>
              <a:pPr/>
              <a:t>23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1" name="Google Shape;961;g2e945761aac_0_454">
            <a:extLst>
              <a:ext uri="{FF2B5EF4-FFF2-40B4-BE49-F238E27FC236}">
                <a16:creationId xmlns:a16="http://schemas.microsoft.com/office/drawing/2014/main" id="{9BD31C53-50BB-B240-BD96-12870ECFF2D0}"/>
              </a:ext>
            </a:extLst>
          </p:cNvPr>
          <p:cNvSpPr/>
          <p:nvPr/>
        </p:nvSpPr>
        <p:spPr>
          <a:xfrm>
            <a:off x="439051" y="178006"/>
            <a:ext cx="8554500" cy="5184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1600" b="1" dirty="0">
                <a:solidFill>
                  <a:schemeClr val="bg1"/>
                </a:solidFill>
              </a:rPr>
              <a:t>ΓΟΝΚ Οι Άγιοι Ανάργυροι: </a:t>
            </a:r>
            <a:r>
              <a:rPr lang="el-GR" sz="1600" dirty="0">
                <a:solidFill>
                  <a:schemeClr val="bg1"/>
                </a:solidFill>
              </a:rPr>
              <a:t>Χρόνος εξυπηρέτησης ασθενών ανά ιατρείο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6FCC9798-45F8-F049-E991-B3AF60352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662828"/>
              </p:ext>
            </p:extLst>
          </p:nvPr>
        </p:nvGraphicFramePr>
        <p:xfrm>
          <a:off x="439051" y="780044"/>
          <a:ext cx="8553600" cy="39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1972143183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3579356064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834487670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305161381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Ιατρεία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Συνολικός αριθμός περιστατικών 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Μέσος όρος χρόνου     αναμονής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Μέσος όρος χρόνου εξυπηρέτησης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768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Παθολογικό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26,58 λεπτά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7,36 λεπτά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607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Καρδιολογικό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176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56,22 λεπτά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13,51 λεπτά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6057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Χειρουργικό</a:t>
                      </a:r>
                      <a:endParaRPr lang="en-US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314</a:t>
                      </a:r>
                      <a:endParaRPr lang="en-US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42969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28,43 λεπτά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42969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11,35 λεπτά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5122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Ογκολογικό 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184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4,09 ώρες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10,34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561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Ορθοπεδικό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243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30,41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17,15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7176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Αιματολογικό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637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49,31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8,33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90072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Ακτινογραφίες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641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13,12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4,50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25802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Υπέρηχοι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206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4,33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5,29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1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333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>
          <a:extLst>
            <a:ext uri="{FF2B5EF4-FFF2-40B4-BE49-F238E27FC236}">
              <a16:creationId xmlns:a16="http://schemas.microsoft.com/office/drawing/2014/main" id="{4D7AB5DE-92E8-C642-4ADA-3CE4FD88C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hink-cell data - do not delete" hidden="1">
            <a:extLst>
              <a:ext uri="{FF2B5EF4-FFF2-40B4-BE49-F238E27FC236}">
                <a16:creationId xmlns:a16="http://schemas.microsoft.com/office/drawing/2014/main" id="{13C6AFCD-32F5-BDDC-7DC7-695C09E643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29F611-0699-E568-FC60-48C00AD50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" name="Google Shape;950;g2e945761aac_0_454">
            <a:extLst>
              <a:ext uri="{FF2B5EF4-FFF2-40B4-BE49-F238E27FC236}">
                <a16:creationId xmlns:a16="http://schemas.microsoft.com/office/drawing/2014/main" id="{D8823681-2AA5-20FD-C6EB-2531CD24D5F2}"/>
              </a:ext>
            </a:extLst>
          </p:cNvPr>
          <p:cNvSpPr/>
          <p:nvPr/>
        </p:nvSpPr>
        <p:spPr>
          <a:xfrm>
            <a:off x="0" y="-2250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51" name="Google Shape;951;g2e945761aac_0_454">
            <a:extLst>
              <a:ext uri="{FF2B5EF4-FFF2-40B4-BE49-F238E27FC236}">
                <a16:creationId xmlns:a16="http://schemas.microsoft.com/office/drawing/2014/main" id="{85416F16-7C75-5AFC-D9FB-88BF83904B69}"/>
              </a:ext>
            </a:extLst>
          </p:cNvPr>
          <p:cNvSpPr/>
          <p:nvPr/>
        </p:nvSpPr>
        <p:spPr>
          <a:xfrm>
            <a:off x="0" y="2379750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60" name="Google Shape;960;g2e945761aac_0_454">
            <a:extLst>
              <a:ext uri="{FF2B5EF4-FFF2-40B4-BE49-F238E27FC236}">
                <a16:creationId xmlns:a16="http://schemas.microsoft.com/office/drawing/2014/main" id="{0C85C00E-83BD-B0C8-346E-A92B3702CE70}"/>
              </a:ext>
            </a:extLst>
          </p:cNvPr>
          <p:cNvSpPr txBox="1"/>
          <p:nvPr/>
        </p:nvSpPr>
        <p:spPr>
          <a:xfrm>
            <a:off x="8440286" y="4728006"/>
            <a:ext cx="522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l-GR" sz="1000">
                <a:latin typeface="Helvetica Neue"/>
                <a:ea typeface="Helvetica Neue"/>
                <a:cs typeface="Helvetica Neue"/>
                <a:sym typeface="Helvetica Neue"/>
              </a:rPr>
              <a:pPr/>
              <a:t>24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1" name="Google Shape;961;g2e945761aac_0_454">
            <a:extLst>
              <a:ext uri="{FF2B5EF4-FFF2-40B4-BE49-F238E27FC236}">
                <a16:creationId xmlns:a16="http://schemas.microsoft.com/office/drawing/2014/main" id="{00B676F0-9D8B-BEF4-471E-5993B2C12CF3}"/>
              </a:ext>
            </a:extLst>
          </p:cNvPr>
          <p:cNvSpPr/>
          <p:nvPr/>
        </p:nvSpPr>
        <p:spPr>
          <a:xfrm>
            <a:off x="439051" y="178006"/>
            <a:ext cx="8554500" cy="5184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1600" b="1" dirty="0">
                <a:solidFill>
                  <a:schemeClr val="bg1"/>
                </a:solidFill>
              </a:rPr>
              <a:t>ΓΝΑ Γ. Γεννηματάς: </a:t>
            </a:r>
            <a:r>
              <a:rPr lang="el-GR" sz="1600" dirty="0">
                <a:solidFill>
                  <a:schemeClr val="bg1"/>
                </a:solidFill>
              </a:rPr>
              <a:t>Χρόνος εξυπηρέτησης ασθενών ανά ιατρείο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704D1DF-F9DC-2C98-7CAF-25DA519BE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984169"/>
              </p:ext>
            </p:extLst>
          </p:nvPr>
        </p:nvGraphicFramePr>
        <p:xfrm>
          <a:off x="439051" y="780044"/>
          <a:ext cx="8553600" cy="4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1972143183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3579356064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834487670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305161381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Ιατρεία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Συνολικός αριθμός περιστατικών 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Μέσος όρος χρόνου     αναμονής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Μέσος όρος χρόνου εξυπηρέτησης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7689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Παθολογικό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1.462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1,50 ώρες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9,51 λεπτά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6076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Καρδιολογικό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879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1,39 ώρες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15,40 λεπτά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6057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Χειρουργικό</a:t>
                      </a:r>
                      <a:endParaRPr lang="en-US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1.723</a:t>
                      </a:r>
                      <a:endParaRPr lang="en-US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42969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1,44 ώρες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42969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5,25 λεπτά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5122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Οφθαλμολογικό 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985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56,09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17,31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561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Ουρολογικό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614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1,00 ώρα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11,47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32578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Ορθοπεδικό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942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1,09 ώρες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10,01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7176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Νευρολογικό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788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55,30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13,34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90072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Ακτινογραφίες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2.080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23,32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</a:rPr>
                        <a:t>6,41 λεπτά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2580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Υπέρηχοι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1.209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29,51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12,18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1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452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>
          <a:extLst>
            <a:ext uri="{FF2B5EF4-FFF2-40B4-BE49-F238E27FC236}">
              <a16:creationId xmlns:a16="http://schemas.microsoft.com/office/drawing/2014/main" id="{548E3652-E435-5E4D-C5BB-29BF8FF89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hink-cell data - do not delete" hidden="1">
            <a:extLst>
              <a:ext uri="{FF2B5EF4-FFF2-40B4-BE49-F238E27FC236}">
                <a16:creationId xmlns:a16="http://schemas.microsoft.com/office/drawing/2014/main" id="{07361AD6-DFB7-26A7-31D9-A6C2E725BED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29F611-0699-E568-FC60-48C00AD50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" name="Google Shape;950;g2e945761aac_0_454">
            <a:extLst>
              <a:ext uri="{FF2B5EF4-FFF2-40B4-BE49-F238E27FC236}">
                <a16:creationId xmlns:a16="http://schemas.microsoft.com/office/drawing/2014/main" id="{A10FF356-82F4-BBC2-484F-FC68A29B299B}"/>
              </a:ext>
            </a:extLst>
          </p:cNvPr>
          <p:cNvSpPr/>
          <p:nvPr/>
        </p:nvSpPr>
        <p:spPr>
          <a:xfrm>
            <a:off x="0" y="-2250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51" name="Google Shape;951;g2e945761aac_0_454">
            <a:extLst>
              <a:ext uri="{FF2B5EF4-FFF2-40B4-BE49-F238E27FC236}">
                <a16:creationId xmlns:a16="http://schemas.microsoft.com/office/drawing/2014/main" id="{3B41274B-AB57-0BCF-43A2-05BE9DF98B1F}"/>
              </a:ext>
            </a:extLst>
          </p:cNvPr>
          <p:cNvSpPr/>
          <p:nvPr/>
        </p:nvSpPr>
        <p:spPr>
          <a:xfrm>
            <a:off x="0" y="2379750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60" name="Google Shape;960;g2e945761aac_0_454">
            <a:extLst>
              <a:ext uri="{FF2B5EF4-FFF2-40B4-BE49-F238E27FC236}">
                <a16:creationId xmlns:a16="http://schemas.microsoft.com/office/drawing/2014/main" id="{0A864D8F-341C-A460-5D5E-C2AEBF0C2E13}"/>
              </a:ext>
            </a:extLst>
          </p:cNvPr>
          <p:cNvSpPr txBox="1"/>
          <p:nvPr/>
        </p:nvSpPr>
        <p:spPr>
          <a:xfrm>
            <a:off x="8440286" y="4728006"/>
            <a:ext cx="522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l-GR" sz="1000">
                <a:latin typeface="Helvetica Neue"/>
                <a:ea typeface="Helvetica Neue"/>
                <a:cs typeface="Helvetica Neue"/>
                <a:sym typeface="Helvetica Neue"/>
              </a:rPr>
              <a:pPr/>
              <a:t>25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1" name="Google Shape;961;g2e945761aac_0_454">
            <a:extLst>
              <a:ext uri="{FF2B5EF4-FFF2-40B4-BE49-F238E27FC236}">
                <a16:creationId xmlns:a16="http://schemas.microsoft.com/office/drawing/2014/main" id="{4BF01116-F922-7FF2-0133-D942E02E4A99}"/>
              </a:ext>
            </a:extLst>
          </p:cNvPr>
          <p:cNvSpPr/>
          <p:nvPr/>
        </p:nvSpPr>
        <p:spPr>
          <a:xfrm>
            <a:off x="439051" y="178006"/>
            <a:ext cx="8554500" cy="5184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1600" b="1" dirty="0">
                <a:solidFill>
                  <a:schemeClr val="bg1"/>
                </a:solidFill>
              </a:rPr>
              <a:t>ΓΝΑ ΚΑΤ: </a:t>
            </a:r>
            <a:r>
              <a:rPr lang="el-GR" sz="1600" dirty="0">
                <a:solidFill>
                  <a:schemeClr val="bg1"/>
                </a:solidFill>
              </a:rPr>
              <a:t>Χρόνος εξυπηρέτησης ασθενών ανά ιατρείο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BDF3862-9118-5219-8FA3-FE6929BF8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847527"/>
              </p:ext>
            </p:extLst>
          </p:nvPr>
        </p:nvGraphicFramePr>
        <p:xfrm>
          <a:off x="439051" y="780044"/>
          <a:ext cx="8553600" cy="39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1972143183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3579356064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834487670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305161381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Ιατρεία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Συνολικός αριθμός περιστατικών 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Μέσος όρος χρόνου     αναμονής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Μέσος όρος χρόνου εξυπηρέτησης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768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Παθολογικό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348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1,41 ώρες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12,36 λεπτά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607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Καρδιολογικό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214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2,32 ώρες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11,43 λεπτά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6057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Χειρουργικό</a:t>
                      </a:r>
                      <a:endParaRPr lang="en-US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559</a:t>
                      </a:r>
                      <a:endParaRPr lang="en-US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42969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43,52 λεπτά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42969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15,40 λεπτά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5122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Μικροχειρουργικό 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248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5,37 ώρες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10,04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561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Ορθοπεδικό 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4.872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58,53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6,29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32578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Νευρολογικό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186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1,31 ώρες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15,27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7176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Ακτινογραφίες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4.482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7,49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</a:rPr>
                        <a:t>5,22 λεπτά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25802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Υπέρηχοι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494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45,15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12,07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1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751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>
          <a:extLst>
            <a:ext uri="{FF2B5EF4-FFF2-40B4-BE49-F238E27FC236}">
              <a16:creationId xmlns:a16="http://schemas.microsoft.com/office/drawing/2014/main" id="{CCD2743D-7D1E-3207-9C79-755F72D7F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hink-cell data - do not delete" hidden="1">
            <a:extLst>
              <a:ext uri="{FF2B5EF4-FFF2-40B4-BE49-F238E27FC236}">
                <a16:creationId xmlns:a16="http://schemas.microsoft.com/office/drawing/2014/main" id="{005C2834-F712-1EBB-451B-AC4F3887AA3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29F611-0699-E568-FC60-48C00AD50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" name="Google Shape;950;g2e945761aac_0_454">
            <a:extLst>
              <a:ext uri="{FF2B5EF4-FFF2-40B4-BE49-F238E27FC236}">
                <a16:creationId xmlns:a16="http://schemas.microsoft.com/office/drawing/2014/main" id="{B5FCE9B9-745D-1CEE-15CA-9811422BDEED}"/>
              </a:ext>
            </a:extLst>
          </p:cNvPr>
          <p:cNvSpPr/>
          <p:nvPr/>
        </p:nvSpPr>
        <p:spPr>
          <a:xfrm>
            <a:off x="0" y="-2250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51" name="Google Shape;951;g2e945761aac_0_454">
            <a:extLst>
              <a:ext uri="{FF2B5EF4-FFF2-40B4-BE49-F238E27FC236}">
                <a16:creationId xmlns:a16="http://schemas.microsoft.com/office/drawing/2014/main" id="{9DC1D7FB-C3ED-E776-1E51-3927E475A5CC}"/>
              </a:ext>
            </a:extLst>
          </p:cNvPr>
          <p:cNvSpPr/>
          <p:nvPr/>
        </p:nvSpPr>
        <p:spPr>
          <a:xfrm>
            <a:off x="0" y="2379750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60" name="Google Shape;960;g2e945761aac_0_454">
            <a:extLst>
              <a:ext uri="{FF2B5EF4-FFF2-40B4-BE49-F238E27FC236}">
                <a16:creationId xmlns:a16="http://schemas.microsoft.com/office/drawing/2014/main" id="{1BAC283C-5FA7-BE04-E6B8-83944C8DC064}"/>
              </a:ext>
            </a:extLst>
          </p:cNvPr>
          <p:cNvSpPr txBox="1"/>
          <p:nvPr/>
        </p:nvSpPr>
        <p:spPr>
          <a:xfrm>
            <a:off x="8440286" y="4728006"/>
            <a:ext cx="522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l-GR" sz="1000">
                <a:latin typeface="Helvetica Neue"/>
                <a:ea typeface="Helvetica Neue"/>
                <a:cs typeface="Helvetica Neue"/>
                <a:sym typeface="Helvetica Neue"/>
              </a:rPr>
              <a:pPr/>
              <a:t>26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1" name="Google Shape;961;g2e945761aac_0_454">
            <a:extLst>
              <a:ext uri="{FF2B5EF4-FFF2-40B4-BE49-F238E27FC236}">
                <a16:creationId xmlns:a16="http://schemas.microsoft.com/office/drawing/2014/main" id="{6ED4D38A-2843-F9AA-7D0C-EFF0283C9401}"/>
              </a:ext>
            </a:extLst>
          </p:cNvPr>
          <p:cNvSpPr/>
          <p:nvPr/>
        </p:nvSpPr>
        <p:spPr>
          <a:xfrm>
            <a:off x="439051" y="178006"/>
            <a:ext cx="8554500" cy="5184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1600" b="1" dirty="0">
                <a:solidFill>
                  <a:schemeClr val="bg1"/>
                </a:solidFill>
              </a:rPr>
              <a:t>Παίδων Αγλαΐα Κυριακού: </a:t>
            </a:r>
            <a:r>
              <a:rPr lang="el-GR" sz="1600" dirty="0">
                <a:solidFill>
                  <a:schemeClr val="bg1"/>
                </a:solidFill>
              </a:rPr>
              <a:t>Χρόνος εξυπηρέτησης ασθενών ανά ιατρείο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009F0A9-6BCA-A8D7-D8BD-77AB56A1F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598945"/>
              </p:ext>
            </p:extLst>
          </p:nvPr>
        </p:nvGraphicFramePr>
        <p:xfrm>
          <a:off x="439051" y="780044"/>
          <a:ext cx="8553600" cy="39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1972143183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3579356064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834487670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305161381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Ιατρεία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Συνολικός αριθμός περιστατικών 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Μέσος όρος χρόνου     αναμονής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Μέσος όρος χρόνου εξυπηρέτησης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7689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Παιδιατρικό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1.538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1,03 ώρες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13,51 λεπτά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6076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Ορθοπεδικό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607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19,07 λεπτά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7,49 λεπτά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6057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Χειρουργικό</a:t>
                      </a:r>
                      <a:endParaRPr lang="en-US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707</a:t>
                      </a:r>
                      <a:endParaRPr lang="en-US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42969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40,40 λεπτά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42969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13,31 λεπτά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5122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Οφθαλμολογικό 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132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1,49 ώρες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6,08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5613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Ωτορινολαρυγγολογικό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341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14,26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14,01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32578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Ακτινογραφίες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461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25,14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</a:rPr>
                        <a:t>8,02 λεπτά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258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908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>
          <a:extLst>
            <a:ext uri="{FF2B5EF4-FFF2-40B4-BE49-F238E27FC236}">
              <a16:creationId xmlns:a16="http://schemas.microsoft.com/office/drawing/2014/main" id="{16FDC5FB-AD5F-A098-BA75-A79CF1D5C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hink-cell data - do not delete" hidden="1">
            <a:extLst>
              <a:ext uri="{FF2B5EF4-FFF2-40B4-BE49-F238E27FC236}">
                <a16:creationId xmlns:a16="http://schemas.microsoft.com/office/drawing/2014/main" id="{60BF593C-124C-EE57-959E-E473766A0D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29F611-0699-E568-FC60-48C00AD50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" name="Google Shape;950;g2e945761aac_0_454">
            <a:extLst>
              <a:ext uri="{FF2B5EF4-FFF2-40B4-BE49-F238E27FC236}">
                <a16:creationId xmlns:a16="http://schemas.microsoft.com/office/drawing/2014/main" id="{5D02DC8A-2356-B1FB-7006-3E3CA9AB533C}"/>
              </a:ext>
            </a:extLst>
          </p:cNvPr>
          <p:cNvSpPr/>
          <p:nvPr/>
        </p:nvSpPr>
        <p:spPr>
          <a:xfrm>
            <a:off x="0" y="-2250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51" name="Google Shape;951;g2e945761aac_0_454">
            <a:extLst>
              <a:ext uri="{FF2B5EF4-FFF2-40B4-BE49-F238E27FC236}">
                <a16:creationId xmlns:a16="http://schemas.microsoft.com/office/drawing/2014/main" id="{8AAD940A-E368-6C41-C523-0B2D9F614011}"/>
              </a:ext>
            </a:extLst>
          </p:cNvPr>
          <p:cNvSpPr/>
          <p:nvPr/>
        </p:nvSpPr>
        <p:spPr>
          <a:xfrm>
            <a:off x="0" y="2379750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60" name="Google Shape;960;g2e945761aac_0_454">
            <a:extLst>
              <a:ext uri="{FF2B5EF4-FFF2-40B4-BE49-F238E27FC236}">
                <a16:creationId xmlns:a16="http://schemas.microsoft.com/office/drawing/2014/main" id="{A596E3B9-ED2F-4AB6-259E-D0950FBF8CC3}"/>
              </a:ext>
            </a:extLst>
          </p:cNvPr>
          <p:cNvSpPr txBox="1"/>
          <p:nvPr/>
        </p:nvSpPr>
        <p:spPr>
          <a:xfrm>
            <a:off x="8440286" y="4728006"/>
            <a:ext cx="522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l-GR" sz="1000">
                <a:latin typeface="Helvetica Neue"/>
                <a:ea typeface="Helvetica Neue"/>
                <a:cs typeface="Helvetica Neue"/>
                <a:sym typeface="Helvetica Neue"/>
              </a:rPr>
              <a:pPr/>
              <a:t>27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1" name="Google Shape;961;g2e945761aac_0_454">
            <a:extLst>
              <a:ext uri="{FF2B5EF4-FFF2-40B4-BE49-F238E27FC236}">
                <a16:creationId xmlns:a16="http://schemas.microsoft.com/office/drawing/2014/main" id="{CB09474C-EBAC-DEDE-54C6-4978949CC158}"/>
              </a:ext>
            </a:extLst>
          </p:cNvPr>
          <p:cNvSpPr/>
          <p:nvPr/>
        </p:nvSpPr>
        <p:spPr>
          <a:xfrm>
            <a:off x="439051" y="178006"/>
            <a:ext cx="8554500" cy="5184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1600" b="1" dirty="0">
                <a:solidFill>
                  <a:schemeClr val="bg1"/>
                </a:solidFill>
              </a:rPr>
              <a:t>ΓΝΑ Λαϊκό: </a:t>
            </a:r>
            <a:r>
              <a:rPr lang="el-GR" sz="1600" dirty="0">
                <a:solidFill>
                  <a:schemeClr val="bg1"/>
                </a:solidFill>
              </a:rPr>
              <a:t>Χρόνος εξυπηρέτησης ασθενών ανά ιατρείο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DEF74BD-48FE-A292-D98C-9D2DCA535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007190"/>
              </p:ext>
            </p:extLst>
          </p:nvPr>
        </p:nvGraphicFramePr>
        <p:xfrm>
          <a:off x="439051" y="780044"/>
          <a:ext cx="8553600" cy="39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1972143183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3579356064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834487670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305161381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Ιατρεία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Συνολικός αριθμός περιστατικών 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Μέσος όρος χρόνου     αναμονής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Μέσος όρος χρόνου εξυπηρέτησης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768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Παθολογικό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860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1,56 ώρες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11,39 λεπτά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607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Καρδιολογικό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175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48,26 λεπτά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16,49 λεπτά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6057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Χειρουργικό</a:t>
                      </a:r>
                      <a:endParaRPr lang="en-US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351</a:t>
                      </a:r>
                      <a:endParaRPr lang="en-US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42969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45,04 λεπτά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42969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14,52 λεπτά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5122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Αγγειοχειρουργικό 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81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34,00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13,58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561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Ουρολογικό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205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47,16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10,23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32578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Ορθοπεδικό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284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36,36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7,58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7176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Ακτινογραφίες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696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10,47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</a:rPr>
                        <a:t>7,10 λεπτά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25802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Υπέρηχοι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337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12,48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5,53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1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911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>
          <a:extLst>
            <a:ext uri="{FF2B5EF4-FFF2-40B4-BE49-F238E27FC236}">
              <a16:creationId xmlns:a16="http://schemas.microsoft.com/office/drawing/2014/main" id="{C30D34D5-833C-C972-70E9-455331B80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hink-cell data - do not delete" hidden="1">
            <a:extLst>
              <a:ext uri="{FF2B5EF4-FFF2-40B4-BE49-F238E27FC236}">
                <a16:creationId xmlns:a16="http://schemas.microsoft.com/office/drawing/2014/main" id="{D995347F-542B-C96C-E67D-CE121FFC84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29F611-0699-E568-FC60-48C00AD50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" name="Google Shape;950;g2e945761aac_0_454">
            <a:extLst>
              <a:ext uri="{FF2B5EF4-FFF2-40B4-BE49-F238E27FC236}">
                <a16:creationId xmlns:a16="http://schemas.microsoft.com/office/drawing/2014/main" id="{2C38ACB2-270D-E5EB-720E-B3CEA87090C1}"/>
              </a:ext>
            </a:extLst>
          </p:cNvPr>
          <p:cNvSpPr/>
          <p:nvPr/>
        </p:nvSpPr>
        <p:spPr>
          <a:xfrm>
            <a:off x="0" y="-2250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51" name="Google Shape;951;g2e945761aac_0_454">
            <a:extLst>
              <a:ext uri="{FF2B5EF4-FFF2-40B4-BE49-F238E27FC236}">
                <a16:creationId xmlns:a16="http://schemas.microsoft.com/office/drawing/2014/main" id="{621D3851-45B0-B5A3-865B-A0369F22429D}"/>
              </a:ext>
            </a:extLst>
          </p:cNvPr>
          <p:cNvSpPr/>
          <p:nvPr/>
        </p:nvSpPr>
        <p:spPr>
          <a:xfrm>
            <a:off x="0" y="2379750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60" name="Google Shape;960;g2e945761aac_0_454">
            <a:extLst>
              <a:ext uri="{FF2B5EF4-FFF2-40B4-BE49-F238E27FC236}">
                <a16:creationId xmlns:a16="http://schemas.microsoft.com/office/drawing/2014/main" id="{7F80FA60-A701-672E-CD2F-224B0380D473}"/>
              </a:ext>
            </a:extLst>
          </p:cNvPr>
          <p:cNvSpPr txBox="1"/>
          <p:nvPr/>
        </p:nvSpPr>
        <p:spPr>
          <a:xfrm>
            <a:off x="8440286" y="4728006"/>
            <a:ext cx="522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l-GR" sz="1000">
                <a:latin typeface="Helvetica Neue"/>
                <a:ea typeface="Helvetica Neue"/>
                <a:cs typeface="Helvetica Neue"/>
                <a:sym typeface="Helvetica Neue"/>
              </a:rPr>
              <a:pPr/>
              <a:t>28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1" name="Google Shape;961;g2e945761aac_0_454">
            <a:extLst>
              <a:ext uri="{FF2B5EF4-FFF2-40B4-BE49-F238E27FC236}">
                <a16:creationId xmlns:a16="http://schemas.microsoft.com/office/drawing/2014/main" id="{14D31899-6A90-6DFF-94C2-DFA38F98BABB}"/>
              </a:ext>
            </a:extLst>
          </p:cNvPr>
          <p:cNvSpPr/>
          <p:nvPr/>
        </p:nvSpPr>
        <p:spPr>
          <a:xfrm>
            <a:off x="439051" y="178006"/>
            <a:ext cx="8554500" cy="5184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1600" b="1" dirty="0">
                <a:solidFill>
                  <a:schemeClr val="bg1"/>
                </a:solidFill>
              </a:rPr>
              <a:t>ΓΝΑ Σισμανόγλειο: </a:t>
            </a:r>
            <a:r>
              <a:rPr lang="el-GR" sz="1600" dirty="0">
                <a:solidFill>
                  <a:schemeClr val="bg1"/>
                </a:solidFill>
              </a:rPr>
              <a:t>Χρόνος εξυπηρέτησης ασθενών ανά ιατρείο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4B86B33-3759-7AC2-D356-7598977FB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993518"/>
              </p:ext>
            </p:extLst>
          </p:nvPr>
        </p:nvGraphicFramePr>
        <p:xfrm>
          <a:off x="439051" y="780044"/>
          <a:ext cx="8553600" cy="4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1972143183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3579356064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834487670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305161381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Ιατρεία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Συνολικός αριθμός περιστατικών 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Μέσος όρος χρόνου     αναμονής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Μέσος όρος χρόνου εξυπηρέτησης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7689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Παθολογικό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594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1,35 ώρες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15,33 λεπτά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6076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Καρδιολογικό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158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46,13 λεπτά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10,57 λεπτά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6057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Χειρουργικό</a:t>
                      </a:r>
                      <a:endParaRPr lang="en-US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167</a:t>
                      </a:r>
                      <a:endParaRPr lang="en-US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42969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22,16 λεπτά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42969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10,52 λεπτά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5122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Πνευμονολογικό 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196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36,10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13,17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561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Ουρολογικό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172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58,36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11,45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32578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Οφθαλμολογικό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104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18,58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6,30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7176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1100" dirty="0"/>
                        <a:t>Ωτορινολαρυγγολογικό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62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13,37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10,36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90072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Ακτινογραφίες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652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4,35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</a:rPr>
                        <a:t>5,26 λεπτά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2580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Υπέρηχοι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356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17,45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11,47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1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926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>
          <a:extLst>
            <a:ext uri="{FF2B5EF4-FFF2-40B4-BE49-F238E27FC236}">
              <a16:creationId xmlns:a16="http://schemas.microsoft.com/office/drawing/2014/main" id="{BE85B4E5-9BEF-A491-1411-4F79C45AE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hink-cell data - do not delete" hidden="1">
            <a:extLst>
              <a:ext uri="{FF2B5EF4-FFF2-40B4-BE49-F238E27FC236}">
                <a16:creationId xmlns:a16="http://schemas.microsoft.com/office/drawing/2014/main" id="{3DC99D95-D3DC-781D-A1FE-32F27AEC718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29F611-0699-E568-FC60-48C00AD50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" name="Google Shape;950;g2e945761aac_0_454">
            <a:extLst>
              <a:ext uri="{FF2B5EF4-FFF2-40B4-BE49-F238E27FC236}">
                <a16:creationId xmlns:a16="http://schemas.microsoft.com/office/drawing/2014/main" id="{D191D607-2907-E2B6-7781-6A4EAE31963D}"/>
              </a:ext>
            </a:extLst>
          </p:cNvPr>
          <p:cNvSpPr/>
          <p:nvPr/>
        </p:nvSpPr>
        <p:spPr>
          <a:xfrm>
            <a:off x="0" y="-2250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51" name="Google Shape;951;g2e945761aac_0_454">
            <a:extLst>
              <a:ext uri="{FF2B5EF4-FFF2-40B4-BE49-F238E27FC236}">
                <a16:creationId xmlns:a16="http://schemas.microsoft.com/office/drawing/2014/main" id="{11F91532-FC0A-D15B-4AE0-FA16EC07D407}"/>
              </a:ext>
            </a:extLst>
          </p:cNvPr>
          <p:cNvSpPr/>
          <p:nvPr/>
        </p:nvSpPr>
        <p:spPr>
          <a:xfrm>
            <a:off x="0" y="2379750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60" name="Google Shape;960;g2e945761aac_0_454">
            <a:extLst>
              <a:ext uri="{FF2B5EF4-FFF2-40B4-BE49-F238E27FC236}">
                <a16:creationId xmlns:a16="http://schemas.microsoft.com/office/drawing/2014/main" id="{6746EE32-86AA-CAC9-1214-572CCD4E3C92}"/>
              </a:ext>
            </a:extLst>
          </p:cNvPr>
          <p:cNvSpPr txBox="1"/>
          <p:nvPr/>
        </p:nvSpPr>
        <p:spPr>
          <a:xfrm>
            <a:off x="8440286" y="4728006"/>
            <a:ext cx="522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l-GR" sz="1000">
                <a:latin typeface="Helvetica Neue"/>
                <a:ea typeface="Helvetica Neue"/>
                <a:cs typeface="Helvetica Neue"/>
                <a:sym typeface="Helvetica Neue"/>
              </a:rPr>
              <a:pPr/>
              <a:t>29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1" name="Google Shape;961;g2e945761aac_0_454">
            <a:extLst>
              <a:ext uri="{FF2B5EF4-FFF2-40B4-BE49-F238E27FC236}">
                <a16:creationId xmlns:a16="http://schemas.microsoft.com/office/drawing/2014/main" id="{FAC1249C-DD89-F058-5733-5BD4ED93A16C}"/>
              </a:ext>
            </a:extLst>
          </p:cNvPr>
          <p:cNvSpPr/>
          <p:nvPr/>
        </p:nvSpPr>
        <p:spPr>
          <a:xfrm>
            <a:off x="439051" y="178006"/>
            <a:ext cx="8554500" cy="5184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1600" b="1" dirty="0">
                <a:solidFill>
                  <a:schemeClr val="bg1"/>
                </a:solidFill>
              </a:rPr>
              <a:t>ΠΓΝ Πατρών: </a:t>
            </a:r>
            <a:r>
              <a:rPr lang="el-GR" sz="1600" dirty="0">
                <a:solidFill>
                  <a:schemeClr val="bg1"/>
                </a:solidFill>
              </a:rPr>
              <a:t>Χρόνος εξυπηρέτησης ασθενών ανά ιατρείο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5F120866-C605-AEDC-AF41-4D1ACC6FB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931240"/>
              </p:ext>
            </p:extLst>
          </p:nvPr>
        </p:nvGraphicFramePr>
        <p:xfrm>
          <a:off x="439051" y="780044"/>
          <a:ext cx="8553600" cy="4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1972143183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3579356064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834487670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305161381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Ιατρεία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Συνολικός αριθμός περιστατικών 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Μέσος όρος χρόνου     αναμονής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Μέσος όρος χρόνου εξυπηρέτησης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7689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Παθολογικό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780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1,51 ώρες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11,27 λεπτά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6076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Καρδιολογικό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152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1,16 ώρες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13,11 λεπτά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6057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Χειρουργικό</a:t>
                      </a:r>
                      <a:endParaRPr lang="en-US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227</a:t>
                      </a:r>
                      <a:endParaRPr lang="en-US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42969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35,54 λεπτά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42969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5,34 λεπτά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5122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 Γυναικολογικό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102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28,07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17,51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561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Δερματολογικό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279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44,55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11,38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32578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Ορθοπεδικό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372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40,26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9,08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7176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Παιδιατρικό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321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39,39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11,56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90072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Ακτινογραφίες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877 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24,35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</a:rPr>
                        <a:t>8,26 λεπτά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2580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Υπέρηχοι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147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27,02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12,39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1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32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47E4B24-3BF2-4734-BB2C-3C80EA5E0E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76076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47E4B24-3BF2-4734-BB2C-3C80EA5E0E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l-GR" dirty="0"/>
              <a:t>Οργανωτικές αλλαγές βελτίωσης της εφημέρευσης στην Αττική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25687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>
          <a:extLst>
            <a:ext uri="{FF2B5EF4-FFF2-40B4-BE49-F238E27FC236}">
              <a16:creationId xmlns:a16="http://schemas.microsoft.com/office/drawing/2014/main" id="{A123156D-1E07-6BD3-98C7-14F0A3E1A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hink-cell data - do not delete" hidden="1">
            <a:extLst>
              <a:ext uri="{FF2B5EF4-FFF2-40B4-BE49-F238E27FC236}">
                <a16:creationId xmlns:a16="http://schemas.microsoft.com/office/drawing/2014/main" id="{058ADEAD-0E0F-3082-2DF7-9E148773BB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DC99D95-D3DC-781D-A1FE-32F27AEC71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" name="Google Shape;950;g2e945761aac_0_454">
            <a:extLst>
              <a:ext uri="{FF2B5EF4-FFF2-40B4-BE49-F238E27FC236}">
                <a16:creationId xmlns:a16="http://schemas.microsoft.com/office/drawing/2014/main" id="{2FC47DF8-1C44-2214-0368-ACB7FE282CEB}"/>
              </a:ext>
            </a:extLst>
          </p:cNvPr>
          <p:cNvSpPr/>
          <p:nvPr/>
        </p:nvSpPr>
        <p:spPr>
          <a:xfrm>
            <a:off x="0" y="-2250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51" name="Google Shape;951;g2e945761aac_0_454">
            <a:extLst>
              <a:ext uri="{FF2B5EF4-FFF2-40B4-BE49-F238E27FC236}">
                <a16:creationId xmlns:a16="http://schemas.microsoft.com/office/drawing/2014/main" id="{BE71860A-B901-4D1F-23E2-B847B49BAF46}"/>
              </a:ext>
            </a:extLst>
          </p:cNvPr>
          <p:cNvSpPr/>
          <p:nvPr/>
        </p:nvSpPr>
        <p:spPr>
          <a:xfrm>
            <a:off x="0" y="2379750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60" name="Google Shape;960;g2e945761aac_0_454">
            <a:extLst>
              <a:ext uri="{FF2B5EF4-FFF2-40B4-BE49-F238E27FC236}">
                <a16:creationId xmlns:a16="http://schemas.microsoft.com/office/drawing/2014/main" id="{98F12D31-4F73-1875-8D68-4B5E7234D28D}"/>
              </a:ext>
            </a:extLst>
          </p:cNvPr>
          <p:cNvSpPr txBox="1"/>
          <p:nvPr/>
        </p:nvSpPr>
        <p:spPr>
          <a:xfrm>
            <a:off x="8440286" y="4728006"/>
            <a:ext cx="522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l-GR" sz="1000">
                <a:latin typeface="Helvetica Neue"/>
                <a:ea typeface="Helvetica Neue"/>
                <a:cs typeface="Helvetica Neue"/>
                <a:sym typeface="Helvetica Neue"/>
              </a:rPr>
              <a:pPr/>
              <a:t>30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1" name="Google Shape;961;g2e945761aac_0_454">
            <a:extLst>
              <a:ext uri="{FF2B5EF4-FFF2-40B4-BE49-F238E27FC236}">
                <a16:creationId xmlns:a16="http://schemas.microsoft.com/office/drawing/2014/main" id="{1BD07CB9-EFD9-4191-41D8-6BD531DA9073}"/>
              </a:ext>
            </a:extLst>
          </p:cNvPr>
          <p:cNvSpPr/>
          <p:nvPr/>
        </p:nvSpPr>
        <p:spPr>
          <a:xfrm>
            <a:off x="439051" y="178006"/>
            <a:ext cx="8554500" cy="5184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1600" b="1" dirty="0">
                <a:solidFill>
                  <a:schemeClr val="bg1"/>
                </a:solidFill>
              </a:rPr>
              <a:t>Παίδων Αγία Σοφία: </a:t>
            </a:r>
            <a:r>
              <a:rPr lang="el-GR" sz="1600" dirty="0">
                <a:solidFill>
                  <a:schemeClr val="bg1"/>
                </a:solidFill>
              </a:rPr>
              <a:t>Χρόνος εξυπηρέτησης ασθενών ανά ιατρείο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BDF824F-631E-C5FB-86C7-96FAD5AFE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41742"/>
              </p:ext>
            </p:extLst>
          </p:nvPr>
        </p:nvGraphicFramePr>
        <p:xfrm>
          <a:off x="439051" y="780044"/>
          <a:ext cx="8553600" cy="39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1972143183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3579356064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834487670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305161381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Ιατρεία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Συνολικός αριθμός περιστατικών 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Μέσος όρος χρόνου     αναμονής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Μέσος όρος χρόνου εξυπηρέτησης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768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Παιδιατρικό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1.007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39,50 λεπτά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18,44 λεπτά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607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Χειρουργικό</a:t>
                      </a:r>
                      <a:endParaRPr lang="el-GR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357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25,40 λεπτά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9,36 λεπτά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6057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Νευροχειρουργικό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97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37,44 λεπτά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8,16 λεπτά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04021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Ωτορινολαρυγγολογικό</a:t>
                      </a:r>
                      <a:endParaRPr lang="en-US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232</a:t>
                      </a:r>
                      <a:endParaRPr lang="en-US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42969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33,12 λεπτά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42969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12,44 λεπτά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5122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 Παιδοορθοπεδικό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333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11,03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7,57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561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Οφθαλμολογικό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129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17,07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12,02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32578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Ακτινογραφίες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254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14,35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</a:rPr>
                        <a:t>9,08 λεπτά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25802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Υπέρηχοι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41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46,12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12,10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1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127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>
          <a:extLst>
            <a:ext uri="{FF2B5EF4-FFF2-40B4-BE49-F238E27FC236}">
              <a16:creationId xmlns:a16="http://schemas.microsoft.com/office/drawing/2014/main" id="{BD46FED8-4B23-FCD1-E964-CE9EF0DD4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hink-cell data - do not delete" hidden="1">
            <a:extLst>
              <a:ext uri="{FF2B5EF4-FFF2-40B4-BE49-F238E27FC236}">
                <a16:creationId xmlns:a16="http://schemas.microsoft.com/office/drawing/2014/main" id="{AF280125-0B80-E0D3-5279-8ABF7FDA39C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29F611-0699-E568-FC60-48C00AD50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" name="Google Shape;950;g2e945761aac_0_454">
            <a:extLst>
              <a:ext uri="{FF2B5EF4-FFF2-40B4-BE49-F238E27FC236}">
                <a16:creationId xmlns:a16="http://schemas.microsoft.com/office/drawing/2014/main" id="{2CA0C22F-1F1C-E322-65F2-B7B91CD62A92}"/>
              </a:ext>
            </a:extLst>
          </p:cNvPr>
          <p:cNvSpPr/>
          <p:nvPr/>
        </p:nvSpPr>
        <p:spPr>
          <a:xfrm>
            <a:off x="0" y="-2250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51" name="Google Shape;951;g2e945761aac_0_454">
            <a:extLst>
              <a:ext uri="{FF2B5EF4-FFF2-40B4-BE49-F238E27FC236}">
                <a16:creationId xmlns:a16="http://schemas.microsoft.com/office/drawing/2014/main" id="{44A948D2-CA52-5268-BAF5-A0C3A2160BF5}"/>
              </a:ext>
            </a:extLst>
          </p:cNvPr>
          <p:cNvSpPr/>
          <p:nvPr/>
        </p:nvSpPr>
        <p:spPr>
          <a:xfrm>
            <a:off x="0" y="2379750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960" name="Google Shape;960;g2e945761aac_0_454">
            <a:extLst>
              <a:ext uri="{FF2B5EF4-FFF2-40B4-BE49-F238E27FC236}">
                <a16:creationId xmlns:a16="http://schemas.microsoft.com/office/drawing/2014/main" id="{41A75022-C082-2F21-04B7-34F9D70BA1D4}"/>
              </a:ext>
            </a:extLst>
          </p:cNvPr>
          <p:cNvSpPr txBox="1"/>
          <p:nvPr/>
        </p:nvSpPr>
        <p:spPr>
          <a:xfrm>
            <a:off x="8440286" y="4728006"/>
            <a:ext cx="522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l-GR" sz="1000">
                <a:latin typeface="Helvetica Neue"/>
                <a:ea typeface="Helvetica Neue"/>
                <a:cs typeface="Helvetica Neue"/>
                <a:sym typeface="Helvetica Neue"/>
              </a:rPr>
              <a:pPr/>
              <a:t>31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1" name="Google Shape;961;g2e945761aac_0_454">
            <a:extLst>
              <a:ext uri="{FF2B5EF4-FFF2-40B4-BE49-F238E27FC236}">
                <a16:creationId xmlns:a16="http://schemas.microsoft.com/office/drawing/2014/main" id="{9BE42FBB-AF5C-112A-B2B6-328438FD25C4}"/>
              </a:ext>
            </a:extLst>
          </p:cNvPr>
          <p:cNvSpPr/>
          <p:nvPr/>
        </p:nvSpPr>
        <p:spPr>
          <a:xfrm>
            <a:off x="439051" y="178006"/>
            <a:ext cx="8554500" cy="5184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1600" b="1" dirty="0">
                <a:solidFill>
                  <a:schemeClr val="bg1"/>
                </a:solidFill>
              </a:rPr>
              <a:t>ΠΓΝ Αττικόν: </a:t>
            </a:r>
            <a:r>
              <a:rPr lang="el-GR" sz="1600" dirty="0">
                <a:solidFill>
                  <a:schemeClr val="bg1"/>
                </a:solidFill>
              </a:rPr>
              <a:t>Χρόνος εξυπηρέτησης ασθενών ανά ιατρείο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315584F-212F-24C0-A7B4-59E270F9D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466858"/>
              </p:ext>
            </p:extLst>
          </p:nvPr>
        </p:nvGraphicFramePr>
        <p:xfrm>
          <a:off x="439051" y="780044"/>
          <a:ext cx="8553600" cy="4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1972143183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3579356064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834487670"/>
                    </a:ext>
                  </a:extLst>
                </a:gridCol>
                <a:gridCol w="2138400">
                  <a:extLst>
                    <a:ext uri="{9D8B030D-6E8A-4147-A177-3AD203B41FA5}">
                      <a16:colId xmlns:a16="http://schemas.microsoft.com/office/drawing/2014/main" val="305161381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Ιατρεία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Συνολικός αριθμός περιστατικών 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Μέσος όρος χρόνου     αναμονής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Μέσος όρος χρόνου εξυπηρέτησης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7689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Παθολογικό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498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2,47 ώρες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12,12 λεπτά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rgbClr val="013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6076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Καρδιολογικό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149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1,23 ώρες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dirty="0">
                          <a:solidFill>
                            <a:schemeClr val="tx1"/>
                          </a:solidFill>
                        </a:rPr>
                        <a:t>12,14 λεπτά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6057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Χειρουργικό</a:t>
                      </a:r>
                      <a:endParaRPr lang="en-US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242</a:t>
                      </a:r>
                      <a:endParaRPr lang="en-US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42969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1,18 ώρες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742969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7,32 λεπτά</a:t>
                      </a:r>
                      <a:endParaRPr lang="en-GB" sz="11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5122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Ωτορινολαρυγγολογικό 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121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14,34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12,17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561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Ουρολογικό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100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1,05 ώρες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6,45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32578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Ορθοπεδικό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221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2,40 ώρες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7,13 λεπτά</a:t>
                      </a:r>
                      <a:endParaRPr lang="en-GB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7176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Παιδιατρικό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113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1,17 ώρες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14,44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90072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Ακτινογραφίες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590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9,08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>
                          <a:solidFill>
                            <a:schemeClr val="tx1"/>
                          </a:solidFill>
                        </a:rPr>
                        <a:t>4,09 λεπτά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2580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Υπέρηχοι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269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27,28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100" dirty="0"/>
                        <a:t>11,21 λεπτά</a:t>
                      </a:r>
                      <a:endParaRPr lang="en-US" sz="1100" dirty="0"/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3E5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1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36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>
          <a:extLst>
            <a:ext uri="{FF2B5EF4-FFF2-40B4-BE49-F238E27FC236}">
              <a16:creationId xmlns:a16="http://schemas.microsoft.com/office/drawing/2014/main" id="{EA23302D-0CAD-1497-BA8E-554461547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2e945761aac_0_277">
            <a:extLst>
              <a:ext uri="{FF2B5EF4-FFF2-40B4-BE49-F238E27FC236}">
                <a16:creationId xmlns:a16="http://schemas.microsoft.com/office/drawing/2014/main" id="{47AF950B-D0D1-1AC3-094D-AC325B42EBB2}"/>
              </a:ext>
            </a:extLst>
          </p:cNvPr>
          <p:cNvSpPr/>
          <p:nvPr/>
        </p:nvSpPr>
        <p:spPr>
          <a:xfrm>
            <a:off x="4350" y="-4375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860" name="Google Shape;860;g2e945761aac_0_277">
            <a:extLst>
              <a:ext uri="{FF2B5EF4-FFF2-40B4-BE49-F238E27FC236}">
                <a16:creationId xmlns:a16="http://schemas.microsoft.com/office/drawing/2014/main" id="{157DFA2F-783B-80B4-722B-99079EE2A107}"/>
              </a:ext>
            </a:extLst>
          </p:cNvPr>
          <p:cNvSpPr/>
          <p:nvPr/>
        </p:nvSpPr>
        <p:spPr>
          <a:xfrm>
            <a:off x="4350" y="2377625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862" name="Google Shape;862;g2e945761aac_0_277">
            <a:extLst>
              <a:ext uri="{FF2B5EF4-FFF2-40B4-BE49-F238E27FC236}">
                <a16:creationId xmlns:a16="http://schemas.microsoft.com/office/drawing/2014/main" id="{E69E31E7-ACE5-E3FD-FDE1-010B1229ACC6}"/>
              </a:ext>
            </a:extLst>
          </p:cNvPr>
          <p:cNvSpPr txBox="1"/>
          <p:nvPr/>
        </p:nvSpPr>
        <p:spPr>
          <a:xfrm>
            <a:off x="8440286" y="4728006"/>
            <a:ext cx="522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l-GR" sz="1000">
                <a:latin typeface="Helvetica Neue"/>
                <a:ea typeface="Helvetica Neue"/>
                <a:cs typeface="Helvetica Neue"/>
                <a:sym typeface="Helvetica Neue"/>
              </a:rPr>
              <a:pPr/>
              <a:t>4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3" name="Google Shape;863;g2e945761aac_0_277">
            <a:extLst>
              <a:ext uri="{FF2B5EF4-FFF2-40B4-BE49-F238E27FC236}">
                <a16:creationId xmlns:a16="http://schemas.microsoft.com/office/drawing/2014/main" id="{8FB29FD0-8633-2608-7EC6-7A10A0C9EC4E}"/>
              </a:ext>
            </a:extLst>
          </p:cNvPr>
          <p:cNvSpPr/>
          <p:nvPr/>
        </p:nvSpPr>
        <p:spPr>
          <a:xfrm>
            <a:off x="439051" y="178006"/>
            <a:ext cx="8554500" cy="5184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1600" dirty="0">
                <a:solidFill>
                  <a:schemeClr val="lt1"/>
                </a:solidFill>
              </a:rPr>
              <a:t>Οργανωτικές αλλαγές βελτίωσης της εφημέρευσης στην Αττική</a:t>
            </a:r>
            <a:endParaRPr sz="1600" dirty="0">
              <a:solidFill>
                <a:schemeClr val="lt1"/>
              </a:solidFill>
            </a:endParaRPr>
          </a:p>
        </p:txBody>
      </p:sp>
      <p:cxnSp>
        <p:nvCxnSpPr>
          <p:cNvPr id="27" name="Google Shape;93;g2adc5f49d3b_7_148">
            <a:extLst>
              <a:ext uri="{FF2B5EF4-FFF2-40B4-BE49-F238E27FC236}">
                <a16:creationId xmlns:a16="http://schemas.microsoft.com/office/drawing/2014/main" id="{C95D5686-DFD3-0762-61A7-74A8E2C74C54}"/>
              </a:ext>
            </a:extLst>
          </p:cNvPr>
          <p:cNvCxnSpPr>
            <a:cxnSpLocks/>
          </p:cNvCxnSpPr>
          <p:nvPr/>
        </p:nvCxnSpPr>
        <p:spPr>
          <a:xfrm rot="10800000">
            <a:off x="473542" y="2031639"/>
            <a:ext cx="8208000" cy="0"/>
          </a:xfrm>
          <a:prstGeom prst="straightConnector1">
            <a:avLst/>
          </a:prstGeom>
          <a:noFill/>
          <a:ln w="12700" cap="flat" cmpd="sng">
            <a:solidFill>
              <a:srgbClr val="D3E5F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93;g2adc5f49d3b_7_148">
            <a:extLst>
              <a:ext uri="{FF2B5EF4-FFF2-40B4-BE49-F238E27FC236}">
                <a16:creationId xmlns:a16="http://schemas.microsoft.com/office/drawing/2014/main" id="{3416049B-9A42-70DA-E36D-32E9BE163F0B}"/>
              </a:ext>
            </a:extLst>
          </p:cNvPr>
          <p:cNvCxnSpPr>
            <a:cxnSpLocks/>
          </p:cNvCxnSpPr>
          <p:nvPr/>
        </p:nvCxnSpPr>
        <p:spPr>
          <a:xfrm rot="10800000">
            <a:off x="473542" y="3194026"/>
            <a:ext cx="8208000" cy="0"/>
          </a:xfrm>
          <a:prstGeom prst="straightConnector1">
            <a:avLst/>
          </a:prstGeom>
          <a:noFill/>
          <a:ln w="12700" cap="flat" cmpd="sng">
            <a:solidFill>
              <a:srgbClr val="D3E5F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A45E592-B012-A89E-AEAD-B44D30F09C2E}"/>
              </a:ext>
            </a:extLst>
          </p:cNvPr>
          <p:cNvSpPr txBox="1"/>
          <p:nvPr/>
        </p:nvSpPr>
        <p:spPr>
          <a:xfrm>
            <a:off x="1078286" y="2366611"/>
            <a:ext cx="759271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300" b="1" dirty="0">
                <a:solidFill>
                  <a:srgbClr val="013476"/>
                </a:solidFill>
              </a:rPr>
              <a:t>Επικουρική εφημέρευση Κέντρων Υγείας της Αττικής </a:t>
            </a:r>
            <a:r>
              <a:rPr lang="el-GR" sz="1300" dirty="0"/>
              <a:t>με αποτέλεσμα την </a:t>
            </a:r>
            <a:r>
              <a:rPr lang="el-GR" sz="1300" b="1" dirty="0">
                <a:solidFill>
                  <a:srgbClr val="013476"/>
                </a:solidFill>
              </a:rPr>
              <a:t>αύξηση άνω του 15% </a:t>
            </a:r>
            <a:r>
              <a:rPr lang="el-GR" sz="1300" dirty="0"/>
              <a:t>της προσέλευσης από το Μάρτιο έως σήμερα.</a:t>
            </a:r>
          </a:p>
        </p:txBody>
      </p:sp>
      <p:grpSp>
        <p:nvGrpSpPr>
          <p:cNvPr id="2" name="Google Shape;1390;p87">
            <a:extLst>
              <a:ext uri="{FF2B5EF4-FFF2-40B4-BE49-F238E27FC236}">
                <a16:creationId xmlns:a16="http://schemas.microsoft.com/office/drawing/2014/main" id="{AB03BA99-C6F3-EBC6-D070-9843427BD775}"/>
              </a:ext>
            </a:extLst>
          </p:cNvPr>
          <p:cNvGrpSpPr/>
          <p:nvPr/>
        </p:nvGrpSpPr>
        <p:grpSpPr>
          <a:xfrm>
            <a:off x="472997" y="2396832"/>
            <a:ext cx="432000" cy="432000"/>
            <a:chOff x="729673" y="994045"/>
            <a:chExt cx="457200" cy="457200"/>
          </a:xfrm>
          <a:solidFill>
            <a:srgbClr val="013476"/>
          </a:solidFill>
        </p:grpSpPr>
        <p:sp>
          <p:nvSpPr>
            <p:cNvPr id="3" name="Google Shape;1391;p87">
              <a:extLst>
                <a:ext uri="{FF2B5EF4-FFF2-40B4-BE49-F238E27FC236}">
                  <a16:creationId xmlns:a16="http://schemas.microsoft.com/office/drawing/2014/main" id="{C499F4AA-C2AD-1D90-5E78-27A430A163F8}"/>
                </a:ext>
              </a:extLst>
            </p:cNvPr>
            <p:cNvSpPr/>
            <p:nvPr/>
          </p:nvSpPr>
          <p:spPr>
            <a:xfrm>
              <a:off x="729673" y="99404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0" y="0"/>
                  </a:move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  <a:moveTo>
                    <a:pt x="151606" y="437356"/>
                  </a:moveTo>
                  <a:lnTo>
                    <a:pt x="151606" y="340519"/>
                  </a:lnTo>
                  <a:lnTo>
                    <a:pt x="218281" y="340519"/>
                  </a:lnTo>
                  <a:lnTo>
                    <a:pt x="218281" y="437356"/>
                  </a:lnTo>
                  <a:close/>
                  <a:moveTo>
                    <a:pt x="238125" y="437356"/>
                  </a:moveTo>
                  <a:lnTo>
                    <a:pt x="238125" y="340519"/>
                  </a:lnTo>
                  <a:lnTo>
                    <a:pt x="304800" y="340519"/>
                  </a:lnTo>
                  <a:lnTo>
                    <a:pt x="304800" y="437356"/>
                  </a:lnTo>
                  <a:close/>
                  <a:moveTo>
                    <a:pt x="437356" y="437356"/>
                  </a:moveTo>
                  <a:lnTo>
                    <a:pt x="381000" y="437356"/>
                  </a:lnTo>
                  <a:lnTo>
                    <a:pt x="381000" y="150813"/>
                  </a:lnTo>
                  <a:lnTo>
                    <a:pt x="297656" y="150813"/>
                  </a:lnTo>
                  <a:cubicBezTo>
                    <a:pt x="297027" y="157710"/>
                    <a:pt x="295144" y="164435"/>
                    <a:pt x="292100" y="170656"/>
                  </a:cubicBezTo>
                  <a:lnTo>
                    <a:pt x="361156" y="170656"/>
                  </a:lnTo>
                  <a:lnTo>
                    <a:pt x="361156" y="437356"/>
                  </a:lnTo>
                  <a:lnTo>
                    <a:pt x="324644" y="437356"/>
                  </a:lnTo>
                  <a:lnTo>
                    <a:pt x="324644" y="320675"/>
                  </a:lnTo>
                  <a:lnTo>
                    <a:pt x="131763" y="320675"/>
                  </a:lnTo>
                  <a:lnTo>
                    <a:pt x="131763" y="437356"/>
                  </a:lnTo>
                  <a:lnTo>
                    <a:pt x="95250" y="437356"/>
                  </a:lnTo>
                  <a:lnTo>
                    <a:pt x="95250" y="170656"/>
                  </a:lnTo>
                  <a:lnTo>
                    <a:pt x="164306" y="170656"/>
                  </a:lnTo>
                  <a:cubicBezTo>
                    <a:pt x="179495" y="205945"/>
                    <a:pt x="220416" y="222240"/>
                    <a:pt x="255705" y="207051"/>
                  </a:cubicBezTo>
                  <a:cubicBezTo>
                    <a:pt x="272044" y="200019"/>
                    <a:pt x="285068" y="186995"/>
                    <a:pt x="292100" y="170656"/>
                  </a:cubicBezTo>
                  <a:cubicBezTo>
                    <a:pt x="295144" y="164435"/>
                    <a:pt x="297027" y="157710"/>
                    <a:pt x="297656" y="150813"/>
                  </a:cubicBezTo>
                  <a:lnTo>
                    <a:pt x="297656" y="150813"/>
                  </a:lnTo>
                  <a:cubicBezTo>
                    <a:pt x="297656" y="148431"/>
                    <a:pt x="298450" y="145256"/>
                    <a:pt x="298450" y="142875"/>
                  </a:cubicBezTo>
                  <a:cubicBezTo>
                    <a:pt x="298450" y="104298"/>
                    <a:pt x="267177" y="73025"/>
                    <a:pt x="228600" y="73025"/>
                  </a:cubicBezTo>
                  <a:cubicBezTo>
                    <a:pt x="190023" y="73025"/>
                    <a:pt x="158750" y="104298"/>
                    <a:pt x="158750" y="142875"/>
                  </a:cubicBezTo>
                  <a:lnTo>
                    <a:pt x="158750" y="150813"/>
                  </a:lnTo>
                  <a:lnTo>
                    <a:pt x="76200" y="150813"/>
                  </a:lnTo>
                  <a:lnTo>
                    <a:pt x="76200" y="437356"/>
                  </a:lnTo>
                  <a:lnTo>
                    <a:pt x="19050" y="437356"/>
                  </a:lnTo>
                  <a:lnTo>
                    <a:pt x="19050" y="19050"/>
                  </a:lnTo>
                  <a:lnTo>
                    <a:pt x="437356" y="19050"/>
                  </a:lnTo>
                  <a:lnTo>
                    <a:pt x="437356" y="437356"/>
                  </a:lnTo>
                  <a:close/>
                  <a:moveTo>
                    <a:pt x="178594" y="150813"/>
                  </a:moveTo>
                  <a:cubicBezTo>
                    <a:pt x="178594" y="148431"/>
                    <a:pt x="177800" y="145256"/>
                    <a:pt x="177800" y="142875"/>
                  </a:cubicBezTo>
                  <a:cubicBezTo>
                    <a:pt x="177991" y="114898"/>
                    <a:pt x="200623" y="92266"/>
                    <a:pt x="228600" y="92075"/>
                  </a:cubicBezTo>
                  <a:cubicBezTo>
                    <a:pt x="256419" y="92337"/>
                    <a:pt x="278782" y="115056"/>
                    <a:pt x="278606" y="142875"/>
                  </a:cubicBezTo>
                  <a:cubicBezTo>
                    <a:pt x="278736" y="145545"/>
                    <a:pt x="278469" y="148221"/>
                    <a:pt x="277813" y="150813"/>
                  </a:cubicBezTo>
                  <a:lnTo>
                    <a:pt x="277813" y="150813"/>
                  </a:lnTo>
                  <a:cubicBezTo>
                    <a:pt x="276850" y="157982"/>
                    <a:pt x="274123" y="164801"/>
                    <a:pt x="269875" y="170656"/>
                  </a:cubicBezTo>
                  <a:cubicBezTo>
                    <a:pt x="260821" y="184634"/>
                    <a:pt x="245253" y="193017"/>
                    <a:pt x="228600" y="192881"/>
                  </a:cubicBezTo>
                  <a:cubicBezTo>
                    <a:pt x="211730" y="193029"/>
                    <a:pt x="195918" y="184675"/>
                    <a:pt x="186531" y="170656"/>
                  </a:cubicBezTo>
                  <a:lnTo>
                    <a:pt x="186531" y="170656"/>
                  </a:lnTo>
                  <a:cubicBezTo>
                    <a:pt x="182610" y="164626"/>
                    <a:pt x="179913" y="157884"/>
                    <a:pt x="178594" y="1508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13476"/>
                </a:solidFill>
              </a:endParaRPr>
            </a:p>
          </p:txBody>
        </p:sp>
        <p:sp>
          <p:nvSpPr>
            <p:cNvPr id="4" name="Google Shape;1392;p87">
              <a:extLst>
                <a:ext uri="{FF2B5EF4-FFF2-40B4-BE49-F238E27FC236}">
                  <a16:creationId xmlns:a16="http://schemas.microsoft.com/office/drawing/2014/main" id="{FFC9C76A-CA9E-00B7-2314-9D01DC7A465D}"/>
                </a:ext>
              </a:extLst>
            </p:cNvPr>
            <p:cNvSpPr/>
            <p:nvPr/>
          </p:nvSpPr>
          <p:spPr>
            <a:xfrm>
              <a:off x="859212" y="1230233"/>
              <a:ext cx="198119" cy="15240"/>
            </a:xfrm>
            <a:custGeom>
              <a:avLst/>
              <a:gdLst/>
              <a:ahLst/>
              <a:cxnLst/>
              <a:rect l="l" t="t" r="r" b="b"/>
              <a:pathLst>
                <a:path w="198119" h="15240" extrusionOk="0">
                  <a:moveTo>
                    <a:pt x="0" y="0"/>
                  </a:moveTo>
                  <a:lnTo>
                    <a:pt x="198120" y="0"/>
                  </a:lnTo>
                  <a:lnTo>
                    <a:pt x="198120" y="15240"/>
                  </a:lnTo>
                  <a:lnTo>
                    <a:pt x="0" y="152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13476"/>
                </a:solidFill>
              </a:endParaRPr>
            </a:p>
          </p:txBody>
        </p:sp>
        <p:sp>
          <p:nvSpPr>
            <p:cNvPr id="5" name="Google Shape;1393;p87">
              <a:extLst>
                <a:ext uri="{FF2B5EF4-FFF2-40B4-BE49-F238E27FC236}">
                  <a16:creationId xmlns:a16="http://schemas.microsoft.com/office/drawing/2014/main" id="{8DA22BD8-D93F-3FD6-6580-F76D7910E066}"/>
                </a:ext>
              </a:extLst>
            </p:cNvPr>
            <p:cNvSpPr/>
            <p:nvPr/>
          </p:nvSpPr>
          <p:spPr>
            <a:xfrm>
              <a:off x="859212" y="1260745"/>
              <a:ext cx="198119" cy="22828"/>
            </a:xfrm>
            <a:custGeom>
              <a:avLst/>
              <a:gdLst/>
              <a:ahLst/>
              <a:cxnLst/>
              <a:rect l="l" t="t" r="r" b="b"/>
              <a:pathLst>
                <a:path w="198119" h="22828" extrusionOk="0">
                  <a:moveTo>
                    <a:pt x="0" y="0"/>
                  </a:moveTo>
                  <a:lnTo>
                    <a:pt x="198120" y="0"/>
                  </a:lnTo>
                  <a:lnTo>
                    <a:pt x="198120" y="22828"/>
                  </a:lnTo>
                  <a:lnTo>
                    <a:pt x="0" y="228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13476"/>
                </a:solidFill>
              </a:endParaRPr>
            </a:p>
          </p:txBody>
        </p:sp>
        <p:sp>
          <p:nvSpPr>
            <p:cNvPr id="6" name="Google Shape;1394;p87">
              <a:extLst>
                <a:ext uri="{FF2B5EF4-FFF2-40B4-BE49-F238E27FC236}">
                  <a16:creationId xmlns:a16="http://schemas.microsoft.com/office/drawing/2014/main" id="{9D9A41D3-AA8F-8A87-7804-AF6FCBD1A64A}"/>
                </a:ext>
              </a:extLst>
            </p:cNvPr>
            <p:cNvSpPr/>
            <p:nvPr/>
          </p:nvSpPr>
          <p:spPr>
            <a:xfrm>
              <a:off x="927793" y="1108313"/>
              <a:ext cx="60959" cy="53371"/>
            </a:xfrm>
            <a:custGeom>
              <a:avLst/>
              <a:gdLst/>
              <a:ahLst/>
              <a:cxnLst/>
              <a:rect l="l" t="t" r="r" b="b"/>
              <a:pathLst>
                <a:path w="60959" h="53371" extrusionOk="0">
                  <a:moveTo>
                    <a:pt x="19622" y="53372"/>
                  </a:moveTo>
                  <a:lnTo>
                    <a:pt x="40799" y="53372"/>
                  </a:lnTo>
                  <a:lnTo>
                    <a:pt x="40799" y="35719"/>
                  </a:lnTo>
                  <a:lnTo>
                    <a:pt x="60960" y="35719"/>
                  </a:lnTo>
                  <a:lnTo>
                    <a:pt x="60960" y="17208"/>
                  </a:lnTo>
                  <a:lnTo>
                    <a:pt x="40799" y="17208"/>
                  </a:lnTo>
                  <a:lnTo>
                    <a:pt x="40799" y="0"/>
                  </a:lnTo>
                  <a:lnTo>
                    <a:pt x="19622" y="0"/>
                  </a:lnTo>
                  <a:lnTo>
                    <a:pt x="19622" y="17208"/>
                  </a:lnTo>
                  <a:lnTo>
                    <a:pt x="0" y="17208"/>
                  </a:lnTo>
                  <a:lnTo>
                    <a:pt x="0" y="35719"/>
                  </a:lnTo>
                  <a:lnTo>
                    <a:pt x="19622" y="35719"/>
                  </a:lnTo>
                  <a:lnTo>
                    <a:pt x="19622" y="53372"/>
                  </a:lnTo>
                  <a:lnTo>
                    <a:pt x="19622" y="53372"/>
                  </a:lnTo>
                  <a:lnTo>
                    <a:pt x="19622" y="533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13476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B7BB72-53E4-7D8D-2E82-9FF265AE7117}"/>
              </a:ext>
            </a:extLst>
          </p:cNvPr>
          <p:cNvGrpSpPr/>
          <p:nvPr/>
        </p:nvGrpSpPr>
        <p:grpSpPr>
          <a:xfrm>
            <a:off x="473542" y="1204224"/>
            <a:ext cx="8071018" cy="492443"/>
            <a:chOff x="473542" y="1085514"/>
            <a:chExt cx="8071018" cy="49244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614061-3B96-0A8D-3A8B-5C99CBB27917}"/>
                </a:ext>
              </a:extLst>
            </p:cNvPr>
            <p:cNvSpPr txBox="1"/>
            <p:nvPr/>
          </p:nvSpPr>
          <p:spPr>
            <a:xfrm>
              <a:off x="1078286" y="1085514"/>
              <a:ext cx="7466274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300" dirty="0"/>
                <a:t>Αλλαγές στην εφημέρευση των νοσοκομείων της Αττικής με </a:t>
              </a:r>
              <a:r>
                <a:rPr lang="el-GR" sz="1300" b="1" dirty="0">
                  <a:solidFill>
                    <a:srgbClr val="013476"/>
                  </a:solidFill>
                </a:rPr>
                <a:t>διεύρυνση της πρωινής εφημερίας </a:t>
              </a:r>
              <a:r>
                <a:rPr lang="el-GR" sz="1300" dirty="0"/>
                <a:t>και κατ’επ’εκταση </a:t>
              </a:r>
              <a:r>
                <a:rPr lang="el-GR" sz="1300" b="1" dirty="0">
                  <a:solidFill>
                    <a:srgbClr val="013476"/>
                  </a:solidFill>
                </a:rPr>
                <a:t>μείωση της προσέλευσης </a:t>
              </a:r>
              <a:r>
                <a:rPr lang="el-GR" sz="1300" dirty="0"/>
                <a:t>στην απογευματινή/βραδινή εφημερία.</a:t>
              </a:r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D69E9F1B-3714-22AE-1284-FA5C596382B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73542" y="1115735"/>
              <a:ext cx="430911" cy="432000"/>
            </a:xfrm>
            <a:custGeom>
              <a:avLst/>
              <a:gdLst>
                <a:gd name="T0" fmla="*/ 346 w 346"/>
                <a:gd name="T1" fmla="*/ 0 h 347"/>
                <a:gd name="T2" fmla="*/ 0 w 346"/>
                <a:gd name="T3" fmla="*/ 0 h 347"/>
                <a:gd name="T4" fmla="*/ 0 w 346"/>
                <a:gd name="T5" fmla="*/ 347 h 347"/>
                <a:gd name="T6" fmla="*/ 346 w 346"/>
                <a:gd name="T7" fmla="*/ 347 h 347"/>
                <a:gd name="T8" fmla="*/ 346 w 346"/>
                <a:gd name="T9" fmla="*/ 347 h 347"/>
                <a:gd name="T10" fmla="*/ 346 w 346"/>
                <a:gd name="T11" fmla="*/ 0 h 347"/>
                <a:gd name="T12" fmla="*/ 14 w 346"/>
                <a:gd name="T13" fmla="*/ 319 h 347"/>
                <a:gd name="T14" fmla="*/ 68 w 346"/>
                <a:gd name="T15" fmla="*/ 265 h 347"/>
                <a:gd name="T16" fmla="*/ 68 w 346"/>
                <a:gd name="T17" fmla="*/ 265 h 347"/>
                <a:gd name="T18" fmla="*/ 103 w 346"/>
                <a:gd name="T19" fmla="*/ 231 h 347"/>
                <a:gd name="T20" fmla="*/ 109 w 346"/>
                <a:gd name="T21" fmla="*/ 228 h 347"/>
                <a:gd name="T22" fmla="*/ 189 w 346"/>
                <a:gd name="T23" fmla="*/ 228 h 347"/>
                <a:gd name="T24" fmla="*/ 198 w 346"/>
                <a:gd name="T25" fmla="*/ 237 h 347"/>
                <a:gd name="T26" fmla="*/ 189 w 346"/>
                <a:gd name="T27" fmla="*/ 246 h 347"/>
                <a:gd name="T28" fmla="*/ 116 w 346"/>
                <a:gd name="T29" fmla="*/ 246 h 347"/>
                <a:gd name="T30" fmla="*/ 116 w 346"/>
                <a:gd name="T31" fmla="*/ 261 h 347"/>
                <a:gd name="T32" fmla="*/ 189 w 346"/>
                <a:gd name="T33" fmla="*/ 261 h 347"/>
                <a:gd name="T34" fmla="*/ 214 w 346"/>
                <a:gd name="T35" fmla="*/ 252 h 347"/>
                <a:gd name="T36" fmla="*/ 280 w 346"/>
                <a:gd name="T37" fmla="*/ 186 h 347"/>
                <a:gd name="T38" fmla="*/ 293 w 346"/>
                <a:gd name="T39" fmla="*/ 185 h 347"/>
                <a:gd name="T40" fmla="*/ 296 w 346"/>
                <a:gd name="T41" fmla="*/ 192 h 347"/>
                <a:gd name="T42" fmla="*/ 293 w 346"/>
                <a:gd name="T43" fmla="*/ 198 h 347"/>
                <a:gd name="T44" fmla="*/ 208 w 346"/>
                <a:gd name="T45" fmla="*/ 284 h 347"/>
                <a:gd name="T46" fmla="*/ 202 w 346"/>
                <a:gd name="T47" fmla="*/ 286 h 347"/>
                <a:gd name="T48" fmla="*/ 125 w 346"/>
                <a:gd name="T49" fmla="*/ 286 h 347"/>
                <a:gd name="T50" fmla="*/ 79 w 346"/>
                <a:gd name="T51" fmla="*/ 332 h 347"/>
                <a:gd name="T52" fmla="*/ 14 w 346"/>
                <a:gd name="T53" fmla="*/ 332 h 347"/>
                <a:gd name="T54" fmla="*/ 14 w 346"/>
                <a:gd name="T55" fmla="*/ 319 h 347"/>
                <a:gd name="T56" fmla="*/ 100 w 346"/>
                <a:gd name="T57" fmla="*/ 332 h 347"/>
                <a:gd name="T58" fmla="*/ 131 w 346"/>
                <a:gd name="T59" fmla="*/ 301 h 347"/>
                <a:gd name="T60" fmla="*/ 202 w 346"/>
                <a:gd name="T61" fmla="*/ 301 h 347"/>
                <a:gd name="T62" fmla="*/ 218 w 346"/>
                <a:gd name="T63" fmla="*/ 294 h 347"/>
                <a:gd name="T64" fmla="*/ 304 w 346"/>
                <a:gd name="T65" fmla="*/ 209 h 347"/>
                <a:gd name="T66" fmla="*/ 311 w 346"/>
                <a:gd name="T67" fmla="*/ 191 h 347"/>
                <a:gd name="T68" fmla="*/ 303 w 346"/>
                <a:gd name="T69" fmla="*/ 174 h 347"/>
                <a:gd name="T70" fmla="*/ 269 w 346"/>
                <a:gd name="T71" fmla="*/ 176 h 347"/>
                <a:gd name="T72" fmla="*/ 212 w 346"/>
                <a:gd name="T73" fmla="*/ 233 h 347"/>
                <a:gd name="T74" fmla="*/ 189 w 346"/>
                <a:gd name="T75" fmla="*/ 214 h 347"/>
                <a:gd name="T76" fmla="*/ 109 w 346"/>
                <a:gd name="T77" fmla="*/ 214 h 347"/>
                <a:gd name="T78" fmla="*/ 92 w 346"/>
                <a:gd name="T79" fmla="*/ 220 h 347"/>
                <a:gd name="T80" fmla="*/ 60 w 346"/>
                <a:gd name="T81" fmla="*/ 253 h 347"/>
                <a:gd name="T82" fmla="*/ 60 w 346"/>
                <a:gd name="T83" fmla="*/ 253 h 347"/>
                <a:gd name="T84" fmla="*/ 14 w 346"/>
                <a:gd name="T85" fmla="*/ 298 h 347"/>
                <a:gd name="T86" fmla="*/ 14 w 346"/>
                <a:gd name="T87" fmla="*/ 15 h 347"/>
                <a:gd name="T88" fmla="*/ 331 w 346"/>
                <a:gd name="T89" fmla="*/ 15 h 347"/>
                <a:gd name="T90" fmla="*/ 331 w 346"/>
                <a:gd name="T91" fmla="*/ 332 h 347"/>
                <a:gd name="T92" fmla="*/ 100 w 346"/>
                <a:gd name="T93" fmla="*/ 332 h 347"/>
                <a:gd name="T94" fmla="*/ 175 w 346"/>
                <a:gd name="T95" fmla="*/ 109 h 347"/>
                <a:gd name="T96" fmla="*/ 216 w 346"/>
                <a:gd name="T97" fmla="*/ 109 h 347"/>
                <a:gd name="T98" fmla="*/ 216 w 346"/>
                <a:gd name="T99" fmla="*/ 124 h 347"/>
                <a:gd name="T100" fmla="*/ 175 w 346"/>
                <a:gd name="T101" fmla="*/ 124 h 347"/>
                <a:gd name="T102" fmla="*/ 175 w 346"/>
                <a:gd name="T103" fmla="*/ 165 h 347"/>
                <a:gd name="T104" fmla="*/ 160 w 346"/>
                <a:gd name="T105" fmla="*/ 165 h 347"/>
                <a:gd name="T106" fmla="*/ 160 w 346"/>
                <a:gd name="T107" fmla="*/ 124 h 347"/>
                <a:gd name="T108" fmla="*/ 120 w 346"/>
                <a:gd name="T109" fmla="*/ 124 h 347"/>
                <a:gd name="T110" fmla="*/ 120 w 346"/>
                <a:gd name="T111" fmla="*/ 109 h 347"/>
                <a:gd name="T112" fmla="*/ 160 w 346"/>
                <a:gd name="T113" fmla="*/ 109 h 347"/>
                <a:gd name="T114" fmla="*/ 160 w 346"/>
                <a:gd name="T115" fmla="*/ 69 h 347"/>
                <a:gd name="T116" fmla="*/ 175 w 346"/>
                <a:gd name="T117" fmla="*/ 69 h 347"/>
                <a:gd name="T118" fmla="*/ 175 w 346"/>
                <a:gd name="T119" fmla="*/ 10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6" h="347">
                  <a:moveTo>
                    <a:pt x="3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346" y="347"/>
                    <a:pt x="346" y="347"/>
                    <a:pt x="346" y="347"/>
                  </a:cubicBezTo>
                  <a:cubicBezTo>
                    <a:pt x="346" y="347"/>
                    <a:pt x="346" y="347"/>
                    <a:pt x="346" y="347"/>
                  </a:cubicBezTo>
                  <a:cubicBezTo>
                    <a:pt x="346" y="0"/>
                    <a:pt x="346" y="0"/>
                    <a:pt x="346" y="0"/>
                  </a:cubicBezTo>
                  <a:close/>
                  <a:moveTo>
                    <a:pt x="14" y="319"/>
                  </a:moveTo>
                  <a:cubicBezTo>
                    <a:pt x="68" y="265"/>
                    <a:pt x="68" y="265"/>
                    <a:pt x="68" y="265"/>
                  </a:cubicBezTo>
                  <a:cubicBezTo>
                    <a:pt x="68" y="265"/>
                    <a:pt x="68" y="265"/>
                    <a:pt x="68" y="265"/>
                  </a:cubicBezTo>
                  <a:cubicBezTo>
                    <a:pt x="103" y="231"/>
                    <a:pt x="103" y="231"/>
                    <a:pt x="103" y="231"/>
                  </a:cubicBezTo>
                  <a:cubicBezTo>
                    <a:pt x="104" y="229"/>
                    <a:pt x="107" y="228"/>
                    <a:pt x="109" y="228"/>
                  </a:cubicBezTo>
                  <a:cubicBezTo>
                    <a:pt x="189" y="228"/>
                    <a:pt x="189" y="228"/>
                    <a:pt x="189" y="228"/>
                  </a:cubicBezTo>
                  <a:cubicBezTo>
                    <a:pt x="194" y="228"/>
                    <a:pt x="198" y="232"/>
                    <a:pt x="198" y="237"/>
                  </a:cubicBezTo>
                  <a:cubicBezTo>
                    <a:pt x="198" y="242"/>
                    <a:pt x="194" y="246"/>
                    <a:pt x="189" y="246"/>
                  </a:cubicBezTo>
                  <a:cubicBezTo>
                    <a:pt x="116" y="246"/>
                    <a:pt x="116" y="246"/>
                    <a:pt x="116" y="246"/>
                  </a:cubicBezTo>
                  <a:cubicBezTo>
                    <a:pt x="116" y="261"/>
                    <a:pt x="116" y="261"/>
                    <a:pt x="116" y="261"/>
                  </a:cubicBezTo>
                  <a:cubicBezTo>
                    <a:pt x="189" y="261"/>
                    <a:pt x="189" y="261"/>
                    <a:pt x="189" y="261"/>
                  </a:cubicBezTo>
                  <a:cubicBezTo>
                    <a:pt x="195" y="261"/>
                    <a:pt x="208" y="259"/>
                    <a:pt x="214" y="252"/>
                  </a:cubicBezTo>
                  <a:cubicBezTo>
                    <a:pt x="280" y="186"/>
                    <a:pt x="280" y="186"/>
                    <a:pt x="280" y="186"/>
                  </a:cubicBezTo>
                  <a:cubicBezTo>
                    <a:pt x="284" y="183"/>
                    <a:pt x="289" y="182"/>
                    <a:pt x="293" y="185"/>
                  </a:cubicBezTo>
                  <a:cubicBezTo>
                    <a:pt x="295" y="187"/>
                    <a:pt x="296" y="189"/>
                    <a:pt x="296" y="192"/>
                  </a:cubicBezTo>
                  <a:cubicBezTo>
                    <a:pt x="296" y="194"/>
                    <a:pt x="295" y="197"/>
                    <a:pt x="293" y="198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6" y="285"/>
                    <a:pt x="204" y="286"/>
                    <a:pt x="202" y="286"/>
                  </a:cubicBezTo>
                  <a:cubicBezTo>
                    <a:pt x="125" y="286"/>
                    <a:pt x="125" y="286"/>
                    <a:pt x="125" y="286"/>
                  </a:cubicBezTo>
                  <a:cubicBezTo>
                    <a:pt x="79" y="332"/>
                    <a:pt x="79" y="332"/>
                    <a:pt x="79" y="332"/>
                  </a:cubicBezTo>
                  <a:cubicBezTo>
                    <a:pt x="14" y="332"/>
                    <a:pt x="14" y="332"/>
                    <a:pt x="14" y="332"/>
                  </a:cubicBezTo>
                  <a:lnTo>
                    <a:pt x="14" y="319"/>
                  </a:lnTo>
                  <a:close/>
                  <a:moveTo>
                    <a:pt x="100" y="332"/>
                  </a:moveTo>
                  <a:cubicBezTo>
                    <a:pt x="131" y="301"/>
                    <a:pt x="131" y="301"/>
                    <a:pt x="131" y="301"/>
                  </a:cubicBezTo>
                  <a:cubicBezTo>
                    <a:pt x="202" y="301"/>
                    <a:pt x="202" y="301"/>
                    <a:pt x="202" y="301"/>
                  </a:cubicBezTo>
                  <a:cubicBezTo>
                    <a:pt x="208" y="301"/>
                    <a:pt x="214" y="299"/>
                    <a:pt x="218" y="294"/>
                  </a:cubicBezTo>
                  <a:cubicBezTo>
                    <a:pt x="304" y="209"/>
                    <a:pt x="304" y="209"/>
                    <a:pt x="304" y="209"/>
                  </a:cubicBezTo>
                  <a:cubicBezTo>
                    <a:pt x="308" y="204"/>
                    <a:pt x="311" y="198"/>
                    <a:pt x="311" y="191"/>
                  </a:cubicBezTo>
                  <a:cubicBezTo>
                    <a:pt x="310" y="185"/>
                    <a:pt x="308" y="179"/>
                    <a:pt x="303" y="174"/>
                  </a:cubicBezTo>
                  <a:cubicBezTo>
                    <a:pt x="293" y="166"/>
                    <a:pt x="279" y="167"/>
                    <a:pt x="269" y="176"/>
                  </a:cubicBezTo>
                  <a:cubicBezTo>
                    <a:pt x="212" y="233"/>
                    <a:pt x="212" y="233"/>
                    <a:pt x="212" y="233"/>
                  </a:cubicBezTo>
                  <a:cubicBezTo>
                    <a:pt x="210" y="222"/>
                    <a:pt x="200" y="214"/>
                    <a:pt x="189" y="214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03" y="214"/>
                    <a:pt x="97" y="216"/>
                    <a:pt x="92" y="220"/>
                  </a:cubicBezTo>
                  <a:cubicBezTo>
                    <a:pt x="60" y="253"/>
                    <a:pt x="60" y="253"/>
                    <a:pt x="60" y="253"/>
                  </a:cubicBezTo>
                  <a:cubicBezTo>
                    <a:pt x="60" y="253"/>
                    <a:pt x="60" y="253"/>
                    <a:pt x="60" y="253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331" y="15"/>
                    <a:pt x="331" y="15"/>
                    <a:pt x="331" y="15"/>
                  </a:cubicBezTo>
                  <a:cubicBezTo>
                    <a:pt x="331" y="332"/>
                    <a:pt x="331" y="332"/>
                    <a:pt x="331" y="332"/>
                  </a:cubicBezTo>
                  <a:lnTo>
                    <a:pt x="100" y="332"/>
                  </a:lnTo>
                  <a:close/>
                  <a:moveTo>
                    <a:pt x="175" y="109"/>
                  </a:moveTo>
                  <a:cubicBezTo>
                    <a:pt x="216" y="109"/>
                    <a:pt x="216" y="109"/>
                    <a:pt x="216" y="109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65"/>
                    <a:pt x="175" y="165"/>
                    <a:pt x="175" y="165"/>
                  </a:cubicBezTo>
                  <a:cubicBezTo>
                    <a:pt x="160" y="165"/>
                    <a:pt x="160" y="165"/>
                    <a:pt x="160" y="165"/>
                  </a:cubicBezTo>
                  <a:cubicBezTo>
                    <a:pt x="160" y="124"/>
                    <a:pt x="160" y="124"/>
                    <a:pt x="160" y="124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20" y="109"/>
                    <a:pt x="120" y="109"/>
                    <a:pt x="120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75" y="69"/>
                    <a:pt x="175" y="69"/>
                    <a:pt x="175" y="69"/>
                  </a:cubicBezTo>
                  <a:lnTo>
                    <a:pt x="175" y="109"/>
                  </a:lnTo>
                  <a:close/>
                </a:path>
              </a:pathLst>
            </a:custGeom>
            <a:solidFill>
              <a:srgbClr val="01347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00" b="1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16" name="Google Shape;93;g2adc5f49d3b_7_148">
            <a:extLst>
              <a:ext uri="{FF2B5EF4-FFF2-40B4-BE49-F238E27FC236}">
                <a16:creationId xmlns:a16="http://schemas.microsoft.com/office/drawing/2014/main" id="{EE774689-56B1-E91B-C200-E0B178404038}"/>
              </a:ext>
            </a:extLst>
          </p:cNvPr>
          <p:cNvCxnSpPr>
            <a:cxnSpLocks/>
          </p:cNvCxnSpPr>
          <p:nvPr/>
        </p:nvCxnSpPr>
        <p:spPr>
          <a:xfrm rot="10800000">
            <a:off x="477892" y="4356412"/>
            <a:ext cx="8208000" cy="0"/>
          </a:xfrm>
          <a:prstGeom prst="straightConnector1">
            <a:avLst/>
          </a:prstGeom>
          <a:noFill/>
          <a:ln w="12700" cap="flat" cmpd="sng">
            <a:solidFill>
              <a:srgbClr val="D3E5F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60673D3-A06D-9170-372C-7D591AA6396E}"/>
              </a:ext>
            </a:extLst>
          </p:cNvPr>
          <p:cNvSpPr txBox="1"/>
          <p:nvPr/>
        </p:nvSpPr>
        <p:spPr>
          <a:xfrm>
            <a:off x="1078286" y="3640758"/>
            <a:ext cx="806136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300" dirty="0">
                <a:solidFill>
                  <a:schemeClr val="tx1"/>
                </a:solidFill>
              </a:rPr>
              <a:t>Δημιουργία</a:t>
            </a:r>
            <a:r>
              <a:rPr lang="el-GR" sz="1300" b="1" dirty="0">
                <a:solidFill>
                  <a:srgbClr val="013476"/>
                </a:solidFill>
              </a:rPr>
              <a:t> σχήματος διοίκησης και εποπτείας εφημερίας</a:t>
            </a:r>
          </a:p>
        </p:txBody>
      </p:sp>
      <p:sp>
        <p:nvSpPr>
          <p:cNvPr id="26" name="Google Shape;1333;p89">
            <a:extLst>
              <a:ext uri="{FF2B5EF4-FFF2-40B4-BE49-F238E27FC236}">
                <a16:creationId xmlns:a16="http://schemas.microsoft.com/office/drawing/2014/main" id="{2028C854-48CD-B1BC-7841-8C37271D7BF3}"/>
              </a:ext>
            </a:extLst>
          </p:cNvPr>
          <p:cNvSpPr/>
          <p:nvPr/>
        </p:nvSpPr>
        <p:spPr>
          <a:xfrm>
            <a:off x="472997" y="3559219"/>
            <a:ext cx="432000" cy="432000"/>
          </a:xfrm>
          <a:custGeom>
            <a:avLst/>
            <a:gdLst/>
            <a:ahLst/>
            <a:cxnLst/>
            <a:rect l="l" t="t" r="r" b="b"/>
            <a:pathLst>
              <a:path w="704" h="706" extrusionOk="0">
                <a:moveTo>
                  <a:pt x="0" y="0"/>
                </a:moveTo>
                <a:lnTo>
                  <a:pt x="0" y="706"/>
                </a:lnTo>
                <a:lnTo>
                  <a:pt x="704" y="706"/>
                </a:lnTo>
                <a:lnTo>
                  <a:pt x="704" y="0"/>
                </a:lnTo>
                <a:lnTo>
                  <a:pt x="0" y="0"/>
                </a:lnTo>
                <a:close/>
                <a:moveTo>
                  <a:pt x="673" y="677"/>
                </a:moveTo>
                <a:lnTo>
                  <a:pt x="30" y="677"/>
                </a:lnTo>
                <a:lnTo>
                  <a:pt x="30" y="31"/>
                </a:lnTo>
                <a:lnTo>
                  <a:pt x="673" y="31"/>
                </a:lnTo>
                <a:lnTo>
                  <a:pt x="673" y="677"/>
                </a:lnTo>
                <a:close/>
                <a:moveTo>
                  <a:pt x="626" y="589"/>
                </a:moveTo>
                <a:lnTo>
                  <a:pt x="595" y="589"/>
                </a:lnTo>
                <a:lnTo>
                  <a:pt x="595" y="574"/>
                </a:lnTo>
                <a:lnTo>
                  <a:pt x="595" y="558"/>
                </a:lnTo>
                <a:lnTo>
                  <a:pt x="598" y="558"/>
                </a:lnTo>
                <a:lnTo>
                  <a:pt x="611" y="558"/>
                </a:lnTo>
                <a:lnTo>
                  <a:pt x="626" y="558"/>
                </a:lnTo>
                <a:lnTo>
                  <a:pt x="626" y="589"/>
                </a:lnTo>
                <a:close/>
                <a:moveTo>
                  <a:pt x="565" y="558"/>
                </a:moveTo>
                <a:lnTo>
                  <a:pt x="587" y="558"/>
                </a:lnTo>
                <a:lnTo>
                  <a:pt x="587" y="589"/>
                </a:lnTo>
                <a:lnTo>
                  <a:pt x="565" y="589"/>
                </a:lnTo>
                <a:lnTo>
                  <a:pt x="565" y="558"/>
                </a:lnTo>
                <a:close/>
                <a:moveTo>
                  <a:pt x="532" y="558"/>
                </a:moveTo>
                <a:lnTo>
                  <a:pt x="554" y="558"/>
                </a:lnTo>
                <a:lnTo>
                  <a:pt x="554" y="589"/>
                </a:lnTo>
                <a:lnTo>
                  <a:pt x="532" y="589"/>
                </a:lnTo>
                <a:lnTo>
                  <a:pt x="532" y="558"/>
                </a:lnTo>
                <a:close/>
                <a:moveTo>
                  <a:pt x="522" y="589"/>
                </a:moveTo>
                <a:lnTo>
                  <a:pt x="492" y="589"/>
                </a:lnTo>
                <a:lnTo>
                  <a:pt x="492" y="558"/>
                </a:lnTo>
                <a:lnTo>
                  <a:pt x="507" y="558"/>
                </a:lnTo>
                <a:lnTo>
                  <a:pt x="521" y="558"/>
                </a:lnTo>
                <a:lnTo>
                  <a:pt x="522" y="558"/>
                </a:lnTo>
                <a:lnTo>
                  <a:pt x="522" y="574"/>
                </a:lnTo>
                <a:lnTo>
                  <a:pt x="522" y="589"/>
                </a:lnTo>
                <a:close/>
                <a:moveTo>
                  <a:pt x="522" y="549"/>
                </a:moveTo>
                <a:lnTo>
                  <a:pt x="492" y="549"/>
                </a:lnTo>
                <a:lnTo>
                  <a:pt x="492" y="527"/>
                </a:lnTo>
                <a:lnTo>
                  <a:pt x="522" y="527"/>
                </a:lnTo>
                <a:lnTo>
                  <a:pt x="522" y="549"/>
                </a:lnTo>
                <a:close/>
                <a:moveTo>
                  <a:pt x="522" y="516"/>
                </a:moveTo>
                <a:lnTo>
                  <a:pt x="492" y="516"/>
                </a:lnTo>
                <a:lnTo>
                  <a:pt x="492" y="494"/>
                </a:lnTo>
                <a:lnTo>
                  <a:pt x="522" y="494"/>
                </a:lnTo>
                <a:lnTo>
                  <a:pt x="522" y="516"/>
                </a:lnTo>
                <a:close/>
                <a:moveTo>
                  <a:pt x="507" y="484"/>
                </a:moveTo>
                <a:lnTo>
                  <a:pt x="492" y="484"/>
                </a:lnTo>
                <a:lnTo>
                  <a:pt x="492" y="455"/>
                </a:lnTo>
                <a:lnTo>
                  <a:pt x="522" y="455"/>
                </a:lnTo>
                <a:lnTo>
                  <a:pt x="522" y="470"/>
                </a:lnTo>
                <a:lnTo>
                  <a:pt x="522" y="483"/>
                </a:lnTo>
                <a:lnTo>
                  <a:pt x="522" y="484"/>
                </a:lnTo>
                <a:lnTo>
                  <a:pt x="507" y="484"/>
                </a:lnTo>
                <a:close/>
                <a:moveTo>
                  <a:pt x="554" y="484"/>
                </a:moveTo>
                <a:lnTo>
                  <a:pt x="532" y="484"/>
                </a:lnTo>
                <a:lnTo>
                  <a:pt x="532" y="455"/>
                </a:lnTo>
                <a:lnTo>
                  <a:pt x="554" y="455"/>
                </a:lnTo>
                <a:lnTo>
                  <a:pt x="554" y="484"/>
                </a:lnTo>
                <a:close/>
                <a:moveTo>
                  <a:pt x="565" y="455"/>
                </a:moveTo>
                <a:lnTo>
                  <a:pt x="587" y="455"/>
                </a:lnTo>
                <a:lnTo>
                  <a:pt x="587" y="484"/>
                </a:lnTo>
                <a:lnTo>
                  <a:pt x="565" y="484"/>
                </a:lnTo>
                <a:lnTo>
                  <a:pt x="565" y="455"/>
                </a:lnTo>
                <a:close/>
                <a:moveTo>
                  <a:pt x="611" y="484"/>
                </a:moveTo>
                <a:lnTo>
                  <a:pt x="595" y="484"/>
                </a:lnTo>
                <a:lnTo>
                  <a:pt x="595" y="483"/>
                </a:lnTo>
                <a:lnTo>
                  <a:pt x="595" y="470"/>
                </a:lnTo>
                <a:lnTo>
                  <a:pt x="595" y="455"/>
                </a:lnTo>
                <a:lnTo>
                  <a:pt x="626" y="455"/>
                </a:lnTo>
                <a:lnTo>
                  <a:pt x="626" y="484"/>
                </a:lnTo>
                <a:lnTo>
                  <a:pt x="611" y="484"/>
                </a:lnTo>
                <a:close/>
                <a:moveTo>
                  <a:pt x="626" y="516"/>
                </a:moveTo>
                <a:lnTo>
                  <a:pt x="595" y="516"/>
                </a:lnTo>
                <a:lnTo>
                  <a:pt x="595" y="494"/>
                </a:lnTo>
                <a:lnTo>
                  <a:pt x="626" y="494"/>
                </a:lnTo>
                <a:lnTo>
                  <a:pt x="626" y="516"/>
                </a:lnTo>
                <a:close/>
                <a:moveTo>
                  <a:pt x="626" y="549"/>
                </a:moveTo>
                <a:lnTo>
                  <a:pt x="595" y="549"/>
                </a:lnTo>
                <a:lnTo>
                  <a:pt x="595" y="527"/>
                </a:lnTo>
                <a:lnTo>
                  <a:pt x="626" y="527"/>
                </a:lnTo>
                <a:lnTo>
                  <a:pt x="626" y="549"/>
                </a:lnTo>
                <a:close/>
                <a:moveTo>
                  <a:pt x="211" y="455"/>
                </a:moveTo>
                <a:lnTo>
                  <a:pt x="160" y="455"/>
                </a:lnTo>
                <a:lnTo>
                  <a:pt x="160" y="369"/>
                </a:lnTo>
                <a:lnTo>
                  <a:pt x="336" y="369"/>
                </a:lnTo>
                <a:lnTo>
                  <a:pt x="336" y="455"/>
                </a:lnTo>
                <a:lnTo>
                  <a:pt x="285" y="455"/>
                </a:lnTo>
                <a:lnTo>
                  <a:pt x="285" y="589"/>
                </a:lnTo>
                <a:lnTo>
                  <a:pt x="419" y="589"/>
                </a:lnTo>
                <a:lnTo>
                  <a:pt x="419" y="455"/>
                </a:lnTo>
                <a:lnTo>
                  <a:pt x="367" y="455"/>
                </a:lnTo>
                <a:lnTo>
                  <a:pt x="367" y="253"/>
                </a:lnTo>
                <a:lnTo>
                  <a:pt x="419" y="253"/>
                </a:lnTo>
                <a:lnTo>
                  <a:pt x="419" y="119"/>
                </a:lnTo>
                <a:lnTo>
                  <a:pt x="285" y="119"/>
                </a:lnTo>
                <a:lnTo>
                  <a:pt x="285" y="253"/>
                </a:lnTo>
                <a:lnTo>
                  <a:pt x="336" y="253"/>
                </a:lnTo>
                <a:lnTo>
                  <a:pt x="336" y="339"/>
                </a:lnTo>
                <a:lnTo>
                  <a:pt x="129" y="339"/>
                </a:lnTo>
                <a:lnTo>
                  <a:pt x="129" y="455"/>
                </a:lnTo>
                <a:lnTo>
                  <a:pt x="77" y="455"/>
                </a:lnTo>
                <a:lnTo>
                  <a:pt x="77" y="589"/>
                </a:lnTo>
                <a:lnTo>
                  <a:pt x="211" y="589"/>
                </a:lnTo>
                <a:lnTo>
                  <a:pt x="211" y="455"/>
                </a:lnTo>
                <a:close/>
                <a:moveTo>
                  <a:pt x="389" y="558"/>
                </a:moveTo>
                <a:lnTo>
                  <a:pt x="315" y="558"/>
                </a:lnTo>
                <a:lnTo>
                  <a:pt x="315" y="484"/>
                </a:lnTo>
                <a:lnTo>
                  <a:pt x="389" y="484"/>
                </a:lnTo>
                <a:lnTo>
                  <a:pt x="389" y="558"/>
                </a:lnTo>
                <a:close/>
                <a:moveTo>
                  <a:pt x="315" y="149"/>
                </a:moveTo>
                <a:lnTo>
                  <a:pt x="389" y="149"/>
                </a:lnTo>
                <a:lnTo>
                  <a:pt x="389" y="222"/>
                </a:lnTo>
                <a:lnTo>
                  <a:pt x="315" y="222"/>
                </a:lnTo>
                <a:lnTo>
                  <a:pt x="315" y="149"/>
                </a:lnTo>
                <a:close/>
                <a:moveTo>
                  <a:pt x="181" y="558"/>
                </a:moveTo>
                <a:lnTo>
                  <a:pt x="107" y="558"/>
                </a:lnTo>
                <a:lnTo>
                  <a:pt x="107" y="484"/>
                </a:lnTo>
                <a:lnTo>
                  <a:pt x="181" y="484"/>
                </a:lnTo>
                <a:lnTo>
                  <a:pt x="181" y="558"/>
                </a:lnTo>
                <a:close/>
                <a:moveTo>
                  <a:pt x="379" y="369"/>
                </a:moveTo>
                <a:lnTo>
                  <a:pt x="379" y="339"/>
                </a:lnTo>
                <a:lnTo>
                  <a:pt x="407" y="339"/>
                </a:lnTo>
                <a:lnTo>
                  <a:pt x="407" y="369"/>
                </a:lnTo>
                <a:lnTo>
                  <a:pt x="379" y="369"/>
                </a:lnTo>
                <a:close/>
                <a:moveTo>
                  <a:pt x="448" y="369"/>
                </a:moveTo>
                <a:lnTo>
                  <a:pt x="420" y="369"/>
                </a:lnTo>
                <a:lnTo>
                  <a:pt x="420" y="339"/>
                </a:lnTo>
                <a:lnTo>
                  <a:pt x="448" y="339"/>
                </a:lnTo>
                <a:lnTo>
                  <a:pt x="448" y="369"/>
                </a:lnTo>
                <a:close/>
                <a:moveTo>
                  <a:pt x="490" y="369"/>
                </a:moveTo>
                <a:lnTo>
                  <a:pt x="462" y="369"/>
                </a:lnTo>
                <a:lnTo>
                  <a:pt x="462" y="339"/>
                </a:lnTo>
                <a:lnTo>
                  <a:pt x="490" y="339"/>
                </a:lnTo>
                <a:lnTo>
                  <a:pt x="490" y="369"/>
                </a:lnTo>
                <a:close/>
                <a:moveTo>
                  <a:pt x="532" y="369"/>
                </a:moveTo>
                <a:lnTo>
                  <a:pt x="503" y="369"/>
                </a:lnTo>
                <a:lnTo>
                  <a:pt x="503" y="339"/>
                </a:lnTo>
                <a:lnTo>
                  <a:pt x="532" y="339"/>
                </a:lnTo>
                <a:lnTo>
                  <a:pt x="532" y="369"/>
                </a:lnTo>
                <a:close/>
                <a:moveTo>
                  <a:pt x="574" y="369"/>
                </a:moveTo>
                <a:lnTo>
                  <a:pt x="544" y="369"/>
                </a:lnTo>
                <a:lnTo>
                  <a:pt x="544" y="339"/>
                </a:lnTo>
                <a:lnTo>
                  <a:pt x="574" y="339"/>
                </a:lnTo>
                <a:lnTo>
                  <a:pt x="574" y="369"/>
                </a:lnTo>
                <a:close/>
                <a:moveTo>
                  <a:pt x="574" y="406"/>
                </a:moveTo>
                <a:lnTo>
                  <a:pt x="544" y="406"/>
                </a:lnTo>
                <a:lnTo>
                  <a:pt x="544" y="380"/>
                </a:lnTo>
                <a:lnTo>
                  <a:pt x="574" y="380"/>
                </a:lnTo>
                <a:lnTo>
                  <a:pt x="574" y="406"/>
                </a:lnTo>
                <a:close/>
                <a:moveTo>
                  <a:pt x="574" y="443"/>
                </a:moveTo>
                <a:lnTo>
                  <a:pt x="544" y="443"/>
                </a:lnTo>
                <a:lnTo>
                  <a:pt x="544" y="418"/>
                </a:lnTo>
                <a:lnTo>
                  <a:pt x="574" y="418"/>
                </a:lnTo>
                <a:lnTo>
                  <a:pt x="574" y="44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576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E44282-430D-225E-E00D-A45DAF084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3662DF5-5D43-7907-5519-512FCBD08FF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339146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47E4B24-3BF2-4734-BB2C-3C80EA5E0E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A6ED57D-6E99-6A2E-7DB9-61EC1DEE5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l-GR" dirty="0"/>
              <a:t>Ενίσχυση του προσωπικού των ΤΕΠ Αττικής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B8D98-71CC-30CF-C247-FEA08F7BA7A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l-GR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29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>
          <a:extLst>
            <a:ext uri="{FF2B5EF4-FFF2-40B4-BE49-F238E27FC236}">
              <a16:creationId xmlns:a16="http://schemas.microsoft.com/office/drawing/2014/main" id="{E3014661-2F41-7C3A-64B2-941C28DDD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2e945761aac_0_277">
            <a:extLst>
              <a:ext uri="{FF2B5EF4-FFF2-40B4-BE49-F238E27FC236}">
                <a16:creationId xmlns:a16="http://schemas.microsoft.com/office/drawing/2014/main" id="{29BC6BEF-4C78-9C60-916E-9768D9733966}"/>
              </a:ext>
            </a:extLst>
          </p:cNvPr>
          <p:cNvSpPr/>
          <p:nvPr/>
        </p:nvSpPr>
        <p:spPr>
          <a:xfrm>
            <a:off x="4350" y="-4375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860" name="Google Shape;860;g2e945761aac_0_277">
            <a:extLst>
              <a:ext uri="{FF2B5EF4-FFF2-40B4-BE49-F238E27FC236}">
                <a16:creationId xmlns:a16="http://schemas.microsoft.com/office/drawing/2014/main" id="{1EF652BE-FFEB-2172-23D2-8A8F18D625BA}"/>
              </a:ext>
            </a:extLst>
          </p:cNvPr>
          <p:cNvSpPr/>
          <p:nvPr/>
        </p:nvSpPr>
        <p:spPr>
          <a:xfrm>
            <a:off x="4350" y="2377625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862" name="Google Shape;862;g2e945761aac_0_277">
            <a:extLst>
              <a:ext uri="{FF2B5EF4-FFF2-40B4-BE49-F238E27FC236}">
                <a16:creationId xmlns:a16="http://schemas.microsoft.com/office/drawing/2014/main" id="{0D878F80-183A-61D6-003E-64E7A8C5B1CC}"/>
              </a:ext>
            </a:extLst>
          </p:cNvPr>
          <p:cNvSpPr txBox="1"/>
          <p:nvPr/>
        </p:nvSpPr>
        <p:spPr>
          <a:xfrm>
            <a:off x="8440286" y="4728006"/>
            <a:ext cx="522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l-GR" sz="1000">
                <a:latin typeface="Helvetica Neue"/>
                <a:ea typeface="Helvetica Neue"/>
                <a:cs typeface="Helvetica Neue"/>
                <a:sym typeface="Helvetica Neue"/>
              </a:rPr>
              <a:pPr/>
              <a:t>6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3" name="Google Shape;863;g2e945761aac_0_277">
            <a:extLst>
              <a:ext uri="{FF2B5EF4-FFF2-40B4-BE49-F238E27FC236}">
                <a16:creationId xmlns:a16="http://schemas.microsoft.com/office/drawing/2014/main" id="{E21C4517-CC5A-EF9A-497F-CAEB4A1FB49F}"/>
              </a:ext>
            </a:extLst>
          </p:cNvPr>
          <p:cNvSpPr/>
          <p:nvPr/>
        </p:nvSpPr>
        <p:spPr>
          <a:xfrm>
            <a:off x="439051" y="178006"/>
            <a:ext cx="8554500" cy="5184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1600" dirty="0">
                <a:solidFill>
                  <a:schemeClr val="lt1"/>
                </a:solidFill>
              </a:rPr>
              <a:t>Ενίσχυση προσωπικού των ΤΕΠ Αττικής </a:t>
            </a:r>
            <a:endParaRPr sz="1600" dirty="0">
              <a:solidFill>
                <a:schemeClr val="lt1"/>
              </a:solidFill>
            </a:endParaRPr>
          </a:p>
        </p:txBody>
      </p:sp>
      <p:grpSp>
        <p:nvGrpSpPr>
          <p:cNvPr id="833" name="Group 832">
            <a:extLst>
              <a:ext uri="{FF2B5EF4-FFF2-40B4-BE49-F238E27FC236}">
                <a16:creationId xmlns:a16="http://schemas.microsoft.com/office/drawing/2014/main" id="{306ABBCB-2D45-84D7-EDA9-78603F153D2F}"/>
              </a:ext>
            </a:extLst>
          </p:cNvPr>
          <p:cNvGrpSpPr/>
          <p:nvPr/>
        </p:nvGrpSpPr>
        <p:grpSpPr>
          <a:xfrm>
            <a:off x="569888" y="1338995"/>
            <a:ext cx="2016000" cy="720000"/>
            <a:chOff x="569888" y="1324894"/>
            <a:chExt cx="2016000" cy="720000"/>
          </a:xfrm>
        </p:grpSpPr>
        <p:sp>
          <p:nvSpPr>
            <p:cNvPr id="38" name="Content Placeholder 16">
              <a:extLst>
                <a:ext uri="{FF2B5EF4-FFF2-40B4-BE49-F238E27FC236}">
                  <a16:creationId xmlns:a16="http://schemas.microsoft.com/office/drawing/2014/main" id="{E556DB6E-6E65-054E-D795-E9623177977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9888" y="1324894"/>
              <a:ext cx="2016000" cy="720000"/>
            </a:xfrm>
            <a:prstGeom prst="snip2DiagRect">
              <a:avLst/>
            </a:prstGeom>
            <a:noFill/>
            <a:ln w="19050">
              <a:solidFill>
                <a:srgbClr val="013476"/>
              </a:solidFill>
              <a:miter lim="800000"/>
              <a:headEnd/>
              <a:tailEnd/>
            </a:ln>
          </p:spPr>
          <p:txBody>
            <a:bodyPr lIns="246271" tIns="30783" rIns="61568" bIns="30783" anchor="ctr"/>
            <a:lstStyle/>
            <a:p>
              <a:pPr marL="0" marR="0" lvl="1" indent="0" algn="r" defTabSz="89169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rPr>
                <a:t>Νοσηλευτές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47" name="Google Shape;1536;p92">
              <a:extLst>
                <a:ext uri="{FF2B5EF4-FFF2-40B4-BE49-F238E27FC236}">
                  <a16:creationId xmlns:a16="http://schemas.microsoft.com/office/drawing/2014/main" id="{44864818-1A9A-5F29-E353-2856DB3831EB}"/>
                </a:ext>
              </a:extLst>
            </p:cNvPr>
            <p:cNvSpPr/>
            <p:nvPr/>
          </p:nvSpPr>
          <p:spPr>
            <a:xfrm>
              <a:off x="724560" y="144717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395" y="474"/>
                  </a:moveTo>
                  <a:cubicBezTo>
                    <a:pt x="414" y="474"/>
                    <a:pt x="414" y="474"/>
                    <a:pt x="414" y="474"/>
                  </a:cubicBezTo>
                  <a:cubicBezTo>
                    <a:pt x="414" y="500"/>
                    <a:pt x="414" y="500"/>
                    <a:pt x="414" y="500"/>
                  </a:cubicBezTo>
                  <a:cubicBezTo>
                    <a:pt x="395" y="500"/>
                    <a:pt x="395" y="500"/>
                    <a:pt x="395" y="500"/>
                  </a:cubicBezTo>
                  <a:cubicBezTo>
                    <a:pt x="395" y="519"/>
                    <a:pt x="395" y="519"/>
                    <a:pt x="395" y="519"/>
                  </a:cubicBezTo>
                  <a:cubicBezTo>
                    <a:pt x="369" y="519"/>
                    <a:pt x="369" y="519"/>
                    <a:pt x="369" y="519"/>
                  </a:cubicBezTo>
                  <a:cubicBezTo>
                    <a:pt x="369" y="500"/>
                    <a:pt x="369" y="500"/>
                    <a:pt x="369" y="500"/>
                  </a:cubicBezTo>
                  <a:cubicBezTo>
                    <a:pt x="349" y="500"/>
                    <a:pt x="349" y="500"/>
                    <a:pt x="349" y="500"/>
                  </a:cubicBezTo>
                  <a:cubicBezTo>
                    <a:pt x="349" y="474"/>
                    <a:pt x="349" y="474"/>
                    <a:pt x="349" y="474"/>
                  </a:cubicBezTo>
                  <a:cubicBezTo>
                    <a:pt x="369" y="474"/>
                    <a:pt x="369" y="474"/>
                    <a:pt x="369" y="474"/>
                  </a:cubicBezTo>
                  <a:cubicBezTo>
                    <a:pt x="369" y="454"/>
                    <a:pt x="369" y="454"/>
                    <a:pt x="369" y="454"/>
                  </a:cubicBezTo>
                  <a:cubicBezTo>
                    <a:pt x="395" y="454"/>
                    <a:pt x="395" y="454"/>
                    <a:pt x="395" y="454"/>
                  </a:cubicBezTo>
                  <a:lnTo>
                    <a:pt x="395" y="474"/>
                  </a:lnTo>
                  <a:close/>
                  <a:moveTo>
                    <a:pt x="584" y="0"/>
                  </a:moveTo>
                  <a:cubicBezTo>
                    <a:pt x="584" y="584"/>
                    <a:pt x="584" y="584"/>
                    <a:pt x="584" y="584"/>
                  </a:cubicBezTo>
                  <a:cubicBezTo>
                    <a:pt x="0" y="584"/>
                    <a:pt x="0" y="584"/>
                    <a:pt x="0" y="5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84" y="0"/>
                  </a:lnTo>
                  <a:close/>
                  <a:moveTo>
                    <a:pt x="487" y="478"/>
                  </a:moveTo>
                  <a:cubicBezTo>
                    <a:pt x="487" y="465"/>
                    <a:pt x="480" y="453"/>
                    <a:pt x="468" y="447"/>
                  </a:cubicBezTo>
                  <a:cubicBezTo>
                    <a:pt x="344" y="384"/>
                    <a:pt x="344" y="384"/>
                    <a:pt x="344" y="384"/>
                  </a:cubicBezTo>
                  <a:cubicBezTo>
                    <a:pt x="344" y="384"/>
                    <a:pt x="344" y="385"/>
                    <a:pt x="344" y="385"/>
                  </a:cubicBezTo>
                  <a:cubicBezTo>
                    <a:pt x="344" y="385"/>
                    <a:pt x="344" y="385"/>
                    <a:pt x="344" y="385"/>
                  </a:cubicBezTo>
                  <a:cubicBezTo>
                    <a:pt x="343" y="387"/>
                    <a:pt x="342" y="389"/>
                    <a:pt x="341" y="391"/>
                  </a:cubicBezTo>
                  <a:cubicBezTo>
                    <a:pt x="341" y="392"/>
                    <a:pt x="340" y="393"/>
                    <a:pt x="340" y="393"/>
                  </a:cubicBezTo>
                  <a:cubicBezTo>
                    <a:pt x="339" y="395"/>
                    <a:pt x="339" y="396"/>
                    <a:pt x="338" y="398"/>
                  </a:cubicBezTo>
                  <a:cubicBezTo>
                    <a:pt x="337" y="399"/>
                    <a:pt x="337" y="399"/>
                    <a:pt x="337" y="400"/>
                  </a:cubicBezTo>
                  <a:cubicBezTo>
                    <a:pt x="336" y="401"/>
                    <a:pt x="335" y="402"/>
                    <a:pt x="335" y="403"/>
                  </a:cubicBezTo>
                  <a:cubicBezTo>
                    <a:pt x="334" y="406"/>
                    <a:pt x="332" y="409"/>
                    <a:pt x="330" y="411"/>
                  </a:cubicBezTo>
                  <a:cubicBezTo>
                    <a:pt x="330" y="411"/>
                    <a:pt x="330" y="411"/>
                    <a:pt x="330" y="412"/>
                  </a:cubicBezTo>
                  <a:cubicBezTo>
                    <a:pt x="327" y="417"/>
                    <a:pt x="323" y="423"/>
                    <a:pt x="319" y="429"/>
                  </a:cubicBezTo>
                  <a:cubicBezTo>
                    <a:pt x="319" y="429"/>
                    <a:pt x="319" y="429"/>
                    <a:pt x="319" y="429"/>
                  </a:cubicBezTo>
                  <a:cubicBezTo>
                    <a:pt x="317" y="433"/>
                    <a:pt x="314" y="438"/>
                    <a:pt x="311" y="442"/>
                  </a:cubicBezTo>
                  <a:cubicBezTo>
                    <a:pt x="272" y="442"/>
                    <a:pt x="272" y="442"/>
                    <a:pt x="272" y="442"/>
                  </a:cubicBezTo>
                  <a:cubicBezTo>
                    <a:pt x="269" y="438"/>
                    <a:pt x="267" y="433"/>
                    <a:pt x="264" y="429"/>
                  </a:cubicBezTo>
                  <a:cubicBezTo>
                    <a:pt x="264" y="429"/>
                    <a:pt x="264" y="429"/>
                    <a:pt x="264" y="429"/>
                  </a:cubicBezTo>
                  <a:cubicBezTo>
                    <a:pt x="264" y="429"/>
                    <a:pt x="264" y="429"/>
                    <a:pt x="264" y="429"/>
                  </a:cubicBezTo>
                  <a:cubicBezTo>
                    <a:pt x="264" y="429"/>
                    <a:pt x="264" y="428"/>
                    <a:pt x="263" y="428"/>
                  </a:cubicBezTo>
                  <a:cubicBezTo>
                    <a:pt x="262" y="426"/>
                    <a:pt x="261" y="424"/>
                    <a:pt x="260" y="423"/>
                  </a:cubicBezTo>
                  <a:cubicBezTo>
                    <a:pt x="260" y="422"/>
                    <a:pt x="259" y="421"/>
                    <a:pt x="258" y="420"/>
                  </a:cubicBezTo>
                  <a:cubicBezTo>
                    <a:pt x="258" y="419"/>
                    <a:pt x="257" y="417"/>
                    <a:pt x="256" y="416"/>
                  </a:cubicBezTo>
                  <a:cubicBezTo>
                    <a:pt x="255" y="415"/>
                    <a:pt x="255" y="414"/>
                    <a:pt x="254" y="413"/>
                  </a:cubicBezTo>
                  <a:cubicBezTo>
                    <a:pt x="253" y="411"/>
                    <a:pt x="253" y="410"/>
                    <a:pt x="252" y="409"/>
                  </a:cubicBezTo>
                  <a:cubicBezTo>
                    <a:pt x="251" y="408"/>
                    <a:pt x="251" y="407"/>
                    <a:pt x="250" y="406"/>
                  </a:cubicBezTo>
                  <a:cubicBezTo>
                    <a:pt x="249" y="404"/>
                    <a:pt x="248" y="402"/>
                    <a:pt x="247" y="400"/>
                  </a:cubicBezTo>
                  <a:cubicBezTo>
                    <a:pt x="247" y="399"/>
                    <a:pt x="246" y="399"/>
                    <a:pt x="246" y="398"/>
                  </a:cubicBezTo>
                  <a:cubicBezTo>
                    <a:pt x="245" y="396"/>
                    <a:pt x="244" y="395"/>
                    <a:pt x="244" y="394"/>
                  </a:cubicBezTo>
                  <a:cubicBezTo>
                    <a:pt x="243" y="393"/>
                    <a:pt x="243" y="392"/>
                    <a:pt x="243" y="391"/>
                  </a:cubicBezTo>
                  <a:cubicBezTo>
                    <a:pt x="242" y="390"/>
                    <a:pt x="241" y="388"/>
                    <a:pt x="240" y="386"/>
                  </a:cubicBezTo>
                  <a:cubicBezTo>
                    <a:pt x="240" y="386"/>
                    <a:pt x="240" y="385"/>
                    <a:pt x="240" y="385"/>
                  </a:cubicBezTo>
                  <a:cubicBezTo>
                    <a:pt x="240" y="385"/>
                    <a:pt x="240" y="384"/>
                    <a:pt x="240" y="384"/>
                  </a:cubicBezTo>
                  <a:cubicBezTo>
                    <a:pt x="115" y="447"/>
                    <a:pt x="115" y="447"/>
                    <a:pt x="115" y="447"/>
                  </a:cubicBezTo>
                  <a:cubicBezTo>
                    <a:pt x="104" y="453"/>
                    <a:pt x="96" y="465"/>
                    <a:pt x="96" y="478"/>
                  </a:cubicBezTo>
                  <a:cubicBezTo>
                    <a:pt x="96" y="559"/>
                    <a:pt x="96" y="559"/>
                    <a:pt x="96" y="559"/>
                  </a:cubicBezTo>
                  <a:cubicBezTo>
                    <a:pt x="487" y="559"/>
                    <a:pt x="487" y="559"/>
                    <a:pt x="487" y="559"/>
                  </a:cubicBezTo>
                  <a:lnTo>
                    <a:pt x="487" y="478"/>
                  </a:lnTo>
                  <a:close/>
                  <a:moveTo>
                    <a:pt x="260" y="363"/>
                  </a:moveTo>
                  <a:cubicBezTo>
                    <a:pt x="260" y="363"/>
                    <a:pt x="260" y="363"/>
                    <a:pt x="260" y="363"/>
                  </a:cubicBezTo>
                  <a:cubicBezTo>
                    <a:pt x="265" y="381"/>
                    <a:pt x="274" y="395"/>
                    <a:pt x="286" y="416"/>
                  </a:cubicBezTo>
                  <a:cubicBezTo>
                    <a:pt x="288" y="419"/>
                    <a:pt x="288" y="419"/>
                    <a:pt x="288" y="419"/>
                  </a:cubicBezTo>
                  <a:cubicBezTo>
                    <a:pt x="289" y="421"/>
                    <a:pt x="291" y="423"/>
                    <a:pt x="292" y="424"/>
                  </a:cubicBezTo>
                  <a:cubicBezTo>
                    <a:pt x="294" y="421"/>
                    <a:pt x="296" y="419"/>
                    <a:pt x="297" y="416"/>
                  </a:cubicBezTo>
                  <a:cubicBezTo>
                    <a:pt x="310" y="395"/>
                    <a:pt x="319" y="381"/>
                    <a:pt x="323" y="363"/>
                  </a:cubicBezTo>
                  <a:cubicBezTo>
                    <a:pt x="324" y="363"/>
                    <a:pt x="324" y="363"/>
                    <a:pt x="324" y="363"/>
                  </a:cubicBezTo>
                  <a:cubicBezTo>
                    <a:pt x="325" y="358"/>
                    <a:pt x="326" y="353"/>
                    <a:pt x="327" y="347"/>
                  </a:cubicBezTo>
                  <a:cubicBezTo>
                    <a:pt x="325" y="349"/>
                    <a:pt x="312" y="362"/>
                    <a:pt x="292" y="362"/>
                  </a:cubicBezTo>
                  <a:cubicBezTo>
                    <a:pt x="271" y="363"/>
                    <a:pt x="259" y="348"/>
                    <a:pt x="257" y="346"/>
                  </a:cubicBezTo>
                  <a:cubicBezTo>
                    <a:pt x="258" y="352"/>
                    <a:pt x="259" y="358"/>
                    <a:pt x="260" y="363"/>
                  </a:cubicBezTo>
                  <a:close/>
                  <a:moveTo>
                    <a:pt x="367" y="237"/>
                  </a:moveTo>
                  <a:cubicBezTo>
                    <a:pt x="281" y="231"/>
                    <a:pt x="249" y="178"/>
                    <a:pt x="238" y="151"/>
                  </a:cubicBezTo>
                  <a:cubicBezTo>
                    <a:pt x="223" y="166"/>
                    <a:pt x="215" y="186"/>
                    <a:pt x="215" y="207"/>
                  </a:cubicBezTo>
                  <a:cubicBezTo>
                    <a:pt x="215" y="253"/>
                    <a:pt x="236" y="296"/>
                    <a:pt x="272" y="325"/>
                  </a:cubicBezTo>
                  <a:cubicBezTo>
                    <a:pt x="284" y="334"/>
                    <a:pt x="301" y="334"/>
                    <a:pt x="313" y="325"/>
                  </a:cubicBezTo>
                  <a:cubicBezTo>
                    <a:pt x="313" y="325"/>
                    <a:pt x="313" y="325"/>
                    <a:pt x="313" y="325"/>
                  </a:cubicBezTo>
                  <a:cubicBezTo>
                    <a:pt x="340" y="303"/>
                    <a:pt x="360" y="271"/>
                    <a:pt x="367" y="237"/>
                  </a:cubicBezTo>
                  <a:close/>
                  <a:moveTo>
                    <a:pt x="291" y="429"/>
                  </a:moveTo>
                  <a:cubicBezTo>
                    <a:pt x="292" y="430"/>
                    <a:pt x="292" y="430"/>
                    <a:pt x="292" y="430"/>
                  </a:cubicBezTo>
                  <a:cubicBezTo>
                    <a:pt x="292" y="430"/>
                    <a:pt x="292" y="430"/>
                    <a:pt x="292" y="430"/>
                  </a:cubicBezTo>
                  <a:cubicBezTo>
                    <a:pt x="292" y="430"/>
                    <a:pt x="292" y="430"/>
                    <a:pt x="292" y="429"/>
                  </a:cubicBezTo>
                  <a:lnTo>
                    <a:pt x="291" y="429"/>
                  </a:lnTo>
                  <a:close/>
                  <a:moveTo>
                    <a:pt x="351" y="361"/>
                  </a:moveTo>
                  <a:cubicBezTo>
                    <a:pt x="418" y="396"/>
                    <a:pt x="418" y="396"/>
                    <a:pt x="418" y="396"/>
                  </a:cubicBezTo>
                  <a:cubicBezTo>
                    <a:pt x="418" y="197"/>
                    <a:pt x="418" y="197"/>
                    <a:pt x="418" y="197"/>
                  </a:cubicBezTo>
                  <a:cubicBezTo>
                    <a:pt x="418" y="124"/>
                    <a:pt x="356" y="65"/>
                    <a:pt x="282" y="71"/>
                  </a:cubicBezTo>
                  <a:cubicBezTo>
                    <a:pt x="216" y="76"/>
                    <a:pt x="165" y="133"/>
                    <a:pt x="165" y="200"/>
                  </a:cubicBezTo>
                  <a:cubicBezTo>
                    <a:pt x="165" y="396"/>
                    <a:pt x="165" y="396"/>
                    <a:pt x="165" y="396"/>
                  </a:cubicBezTo>
                  <a:cubicBezTo>
                    <a:pt x="233" y="361"/>
                    <a:pt x="233" y="361"/>
                    <a:pt x="233" y="361"/>
                  </a:cubicBezTo>
                  <a:cubicBezTo>
                    <a:pt x="231" y="349"/>
                    <a:pt x="229" y="336"/>
                    <a:pt x="229" y="320"/>
                  </a:cubicBezTo>
                  <a:cubicBezTo>
                    <a:pt x="229" y="320"/>
                    <a:pt x="230" y="320"/>
                    <a:pt x="230" y="320"/>
                  </a:cubicBezTo>
                  <a:cubicBezTo>
                    <a:pt x="204" y="288"/>
                    <a:pt x="189" y="249"/>
                    <a:pt x="189" y="207"/>
                  </a:cubicBezTo>
                  <a:cubicBezTo>
                    <a:pt x="189" y="171"/>
                    <a:pt x="207" y="137"/>
                    <a:pt x="237" y="117"/>
                  </a:cubicBezTo>
                  <a:cubicBezTo>
                    <a:pt x="257" y="126"/>
                    <a:pt x="257" y="126"/>
                    <a:pt x="257" y="126"/>
                  </a:cubicBezTo>
                  <a:cubicBezTo>
                    <a:pt x="258" y="130"/>
                    <a:pt x="274" y="211"/>
                    <a:pt x="382" y="211"/>
                  </a:cubicBezTo>
                  <a:cubicBezTo>
                    <a:pt x="395" y="225"/>
                    <a:pt x="395" y="225"/>
                    <a:pt x="395" y="225"/>
                  </a:cubicBezTo>
                  <a:cubicBezTo>
                    <a:pt x="394" y="227"/>
                    <a:pt x="394" y="227"/>
                    <a:pt x="394" y="227"/>
                  </a:cubicBezTo>
                  <a:cubicBezTo>
                    <a:pt x="390" y="262"/>
                    <a:pt x="376" y="294"/>
                    <a:pt x="354" y="320"/>
                  </a:cubicBezTo>
                  <a:cubicBezTo>
                    <a:pt x="354" y="320"/>
                    <a:pt x="354" y="320"/>
                    <a:pt x="354" y="320"/>
                  </a:cubicBezTo>
                  <a:cubicBezTo>
                    <a:pt x="354" y="336"/>
                    <a:pt x="353" y="349"/>
                    <a:pt x="351" y="361"/>
                  </a:cubicBezTo>
                  <a:close/>
                  <a:moveTo>
                    <a:pt x="559" y="25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559"/>
                    <a:pt x="25" y="559"/>
                    <a:pt x="25" y="559"/>
                  </a:cubicBezTo>
                  <a:cubicBezTo>
                    <a:pt x="73" y="559"/>
                    <a:pt x="73" y="559"/>
                    <a:pt x="73" y="559"/>
                  </a:cubicBezTo>
                  <a:cubicBezTo>
                    <a:pt x="73" y="478"/>
                    <a:pt x="73" y="478"/>
                    <a:pt x="73" y="478"/>
                  </a:cubicBezTo>
                  <a:cubicBezTo>
                    <a:pt x="73" y="456"/>
                    <a:pt x="85" y="436"/>
                    <a:pt x="105" y="426"/>
                  </a:cubicBezTo>
                  <a:cubicBezTo>
                    <a:pt x="139" y="409"/>
                    <a:pt x="139" y="409"/>
                    <a:pt x="139" y="409"/>
                  </a:cubicBezTo>
                  <a:cubicBezTo>
                    <a:pt x="139" y="197"/>
                    <a:pt x="139" y="197"/>
                    <a:pt x="139" y="197"/>
                  </a:cubicBezTo>
                  <a:cubicBezTo>
                    <a:pt x="139" y="110"/>
                    <a:pt x="213" y="39"/>
                    <a:pt x="302" y="45"/>
                  </a:cubicBezTo>
                  <a:cubicBezTo>
                    <a:pt x="383" y="50"/>
                    <a:pt x="445" y="119"/>
                    <a:pt x="445" y="200"/>
                  </a:cubicBezTo>
                  <a:cubicBezTo>
                    <a:pt x="445" y="409"/>
                    <a:pt x="445" y="409"/>
                    <a:pt x="445" y="409"/>
                  </a:cubicBezTo>
                  <a:cubicBezTo>
                    <a:pt x="479" y="426"/>
                    <a:pt x="479" y="426"/>
                    <a:pt x="479" y="426"/>
                  </a:cubicBezTo>
                  <a:cubicBezTo>
                    <a:pt x="498" y="436"/>
                    <a:pt x="511" y="456"/>
                    <a:pt x="511" y="478"/>
                  </a:cubicBezTo>
                  <a:cubicBezTo>
                    <a:pt x="511" y="559"/>
                    <a:pt x="511" y="559"/>
                    <a:pt x="511" y="559"/>
                  </a:cubicBezTo>
                  <a:cubicBezTo>
                    <a:pt x="559" y="559"/>
                    <a:pt x="559" y="559"/>
                    <a:pt x="559" y="559"/>
                  </a:cubicBezTo>
                  <a:lnTo>
                    <a:pt x="559" y="2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2" name="Group 831">
            <a:extLst>
              <a:ext uri="{FF2B5EF4-FFF2-40B4-BE49-F238E27FC236}">
                <a16:creationId xmlns:a16="http://schemas.microsoft.com/office/drawing/2014/main" id="{DF381573-6D5E-7101-DE1F-CE8BDCEE49BF}"/>
              </a:ext>
            </a:extLst>
          </p:cNvPr>
          <p:cNvGrpSpPr/>
          <p:nvPr/>
        </p:nvGrpSpPr>
        <p:grpSpPr>
          <a:xfrm>
            <a:off x="569888" y="2266937"/>
            <a:ext cx="2016000" cy="720000"/>
            <a:chOff x="569888" y="2536987"/>
            <a:chExt cx="2016000" cy="720000"/>
          </a:xfrm>
        </p:grpSpPr>
        <p:sp>
          <p:nvSpPr>
            <p:cNvPr id="41" name="Content Placeholder 16">
              <a:extLst>
                <a:ext uri="{FF2B5EF4-FFF2-40B4-BE49-F238E27FC236}">
                  <a16:creationId xmlns:a16="http://schemas.microsoft.com/office/drawing/2014/main" id="{0CA4C0C3-FF5B-AA4B-E4E2-6A1E2432288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9888" y="2536987"/>
              <a:ext cx="2016000" cy="720000"/>
            </a:xfrm>
            <a:prstGeom prst="snip2DiagRect">
              <a:avLst/>
            </a:prstGeom>
            <a:noFill/>
            <a:ln w="19050">
              <a:solidFill>
                <a:srgbClr val="013476"/>
              </a:solidFill>
              <a:miter lim="800000"/>
              <a:headEnd/>
              <a:tailEnd/>
            </a:ln>
          </p:spPr>
          <p:txBody>
            <a:bodyPr lIns="246271" tIns="30783" rIns="61568" bIns="30783" anchor="ctr"/>
            <a:lstStyle/>
            <a:p>
              <a:pPr marL="0" marR="0" lvl="1" indent="0" algn="r" defTabSz="89169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rPr>
                <a:t>Τραυματιο</a:t>
              </a:r>
              <a:r>
                <a:rPr lang="el-GR" sz="1200" dirty="0">
                  <a:solidFill>
                    <a:sysClr val="windowText" lastClr="000000"/>
                  </a:solidFill>
                  <a:ea typeface="+mn-ea"/>
                </a:rPr>
                <a:t>φορείς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grpSp>
          <p:nvGrpSpPr>
            <p:cNvPr id="48" name="Google Shape;1631;p92">
              <a:extLst>
                <a:ext uri="{FF2B5EF4-FFF2-40B4-BE49-F238E27FC236}">
                  <a16:creationId xmlns:a16="http://schemas.microsoft.com/office/drawing/2014/main" id="{5C0DE38D-0679-C4CC-926F-CE997F31864B}"/>
                </a:ext>
              </a:extLst>
            </p:cNvPr>
            <p:cNvGrpSpPr/>
            <p:nvPr/>
          </p:nvGrpSpPr>
          <p:grpSpPr>
            <a:xfrm>
              <a:off x="724560" y="2668387"/>
              <a:ext cx="457200" cy="457200"/>
              <a:chOff x="3886200" y="2057400"/>
              <a:chExt cx="1371600" cy="1371600"/>
            </a:xfrm>
            <a:solidFill>
              <a:srgbClr val="002060"/>
            </a:solidFill>
          </p:grpSpPr>
          <p:sp>
            <p:nvSpPr>
              <p:cNvPr id="49" name="Google Shape;1632;p92">
                <a:extLst>
                  <a:ext uri="{FF2B5EF4-FFF2-40B4-BE49-F238E27FC236}">
                    <a16:creationId xmlns:a16="http://schemas.microsoft.com/office/drawing/2014/main" id="{AE934BC5-CD0B-2C6B-1A26-8AD7873250BD}"/>
                  </a:ext>
                </a:extLst>
              </p:cNvPr>
              <p:cNvSpPr/>
              <p:nvPr/>
            </p:nvSpPr>
            <p:spPr>
              <a:xfrm>
                <a:off x="4568285" y="2533269"/>
                <a:ext cx="27813" cy="62769"/>
              </a:xfrm>
              <a:custGeom>
                <a:avLst/>
                <a:gdLst/>
                <a:ahLst/>
                <a:cxnLst/>
                <a:rect l="l" t="t" r="r" b="b"/>
                <a:pathLst>
                  <a:path w="27813" h="62769" extrusionOk="0">
                    <a:moveTo>
                      <a:pt x="0" y="0"/>
                    </a:moveTo>
                    <a:lnTo>
                      <a:pt x="27813" y="0"/>
                    </a:lnTo>
                    <a:lnTo>
                      <a:pt x="27813" y="62770"/>
                    </a:lnTo>
                    <a:lnTo>
                      <a:pt x="0" y="6277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633;p92">
                <a:extLst>
                  <a:ext uri="{FF2B5EF4-FFF2-40B4-BE49-F238E27FC236}">
                    <a16:creationId xmlns:a16="http://schemas.microsoft.com/office/drawing/2014/main" id="{B95AD4E7-C98C-EC4F-9A8C-EA85DAEACFEA}"/>
                  </a:ext>
                </a:extLst>
              </p:cNvPr>
              <p:cNvSpPr/>
              <p:nvPr/>
            </p:nvSpPr>
            <p:spPr>
              <a:xfrm>
                <a:off x="4273295" y="2680716"/>
                <a:ext cx="9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" h="9525" extrusionOk="0">
                    <a:moveTo>
                      <a:pt x="0" y="0"/>
                    </a:moveTo>
                    <a:lnTo>
                      <a:pt x="95" y="0"/>
                    </a:lnTo>
                    <a:lnTo>
                      <a:pt x="9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634;p92">
                <a:extLst>
                  <a:ext uri="{FF2B5EF4-FFF2-40B4-BE49-F238E27FC236}">
                    <a16:creationId xmlns:a16="http://schemas.microsoft.com/office/drawing/2014/main" id="{C8B41797-C881-EF06-506C-78DE1AD56FBF}"/>
                  </a:ext>
                </a:extLst>
              </p:cNvPr>
              <p:cNvSpPr/>
              <p:nvPr/>
            </p:nvSpPr>
            <p:spPr>
              <a:xfrm>
                <a:off x="4596860" y="2533269"/>
                <a:ext cx="27813" cy="62769"/>
              </a:xfrm>
              <a:custGeom>
                <a:avLst/>
                <a:gdLst/>
                <a:ahLst/>
                <a:cxnLst/>
                <a:rect l="l" t="t" r="r" b="b"/>
                <a:pathLst>
                  <a:path w="27813" h="62769" extrusionOk="0">
                    <a:moveTo>
                      <a:pt x="0" y="0"/>
                    </a:moveTo>
                    <a:lnTo>
                      <a:pt x="27813" y="0"/>
                    </a:lnTo>
                    <a:lnTo>
                      <a:pt x="27813" y="62770"/>
                    </a:lnTo>
                    <a:lnTo>
                      <a:pt x="0" y="6277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635;p92">
                <a:extLst>
                  <a:ext uri="{FF2B5EF4-FFF2-40B4-BE49-F238E27FC236}">
                    <a16:creationId xmlns:a16="http://schemas.microsoft.com/office/drawing/2014/main" id="{00F05764-55CB-B0B2-F4D2-D94963E31E67}"/>
                  </a:ext>
                </a:extLst>
              </p:cNvPr>
              <p:cNvSpPr/>
              <p:nvPr/>
            </p:nvSpPr>
            <p:spPr>
              <a:xfrm>
                <a:off x="3886200" y="2057400"/>
                <a:ext cx="1371600" cy="13716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" h="1371600" extrusionOk="0">
                    <a:moveTo>
                      <a:pt x="0" y="0"/>
                    </a:moveTo>
                    <a:lnTo>
                      <a:pt x="0" y="1371600"/>
                    </a:lnTo>
                    <a:lnTo>
                      <a:pt x="1371600" y="1371600"/>
                    </a:lnTo>
                    <a:lnTo>
                      <a:pt x="1371600" y="0"/>
                    </a:lnTo>
                    <a:close/>
                    <a:moveTo>
                      <a:pt x="1313021" y="1313021"/>
                    </a:moveTo>
                    <a:lnTo>
                      <a:pt x="58579" y="1313021"/>
                    </a:lnTo>
                    <a:lnTo>
                      <a:pt x="58579" y="58484"/>
                    </a:lnTo>
                    <a:lnTo>
                      <a:pt x="1313021" y="584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636;p92">
                <a:extLst>
                  <a:ext uri="{FF2B5EF4-FFF2-40B4-BE49-F238E27FC236}">
                    <a16:creationId xmlns:a16="http://schemas.microsoft.com/office/drawing/2014/main" id="{497F2A03-A5D8-A1B6-4382-67DCD26A4176}"/>
                  </a:ext>
                </a:extLst>
              </p:cNvPr>
              <p:cNvSpPr/>
              <p:nvPr/>
            </p:nvSpPr>
            <p:spPr>
              <a:xfrm>
                <a:off x="4076700" y="2314003"/>
                <a:ext cx="983456" cy="905446"/>
              </a:xfrm>
              <a:custGeom>
                <a:avLst/>
                <a:gdLst/>
                <a:ahLst/>
                <a:cxnLst/>
                <a:rect l="l" t="t" r="r" b="b"/>
                <a:pathLst>
                  <a:path w="983456" h="905446" extrusionOk="0">
                    <a:moveTo>
                      <a:pt x="180975" y="661321"/>
                    </a:moveTo>
                    <a:lnTo>
                      <a:pt x="414052" y="661321"/>
                    </a:lnTo>
                    <a:lnTo>
                      <a:pt x="414052" y="811911"/>
                    </a:lnTo>
                    <a:lnTo>
                      <a:pt x="924878" y="811911"/>
                    </a:lnTo>
                    <a:lnTo>
                      <a:pt x="924878" y="905447"/>
                    </a:lnTo>
                    <a:lnTo>
                      <a:pt x="983456" y="905447"/>
                    </a:lnTo>
                    <a:lnTo>
                      <a:pt x="983456" y="347282"/>
                    </a:lnTo>
                    <a:lnTo>
                      <a:pt x="924878" y="347282"/>
                    </a:lnTo>
                    <a:lnTo>
                      <a:pt x="924878" y="393668"/>
                    </a:lnTo>
                    <a:lnTo>
                      <a:pt x="414052" y="393668"/>
                    </a:lnTo>
                    <a:lnTo>
                      <a:pt x="414052" y="475012"/>
                    </a:lnTo>
                    <a:lnTo>
                      <a:pt x="389001" y="475012"/>
                    </a:lnTo>
                    <a:cubicBezTo>
                      <a:pt x="389001" y="473583"/>
                      <a:pt x="389001" y="472059"/>
                      <a:pt x="389001" y="470726"/>
                    </a:cubicBezTo>
                    <a:cubicBezTo>
                      <a:pt x="389042" y="401951"/>
                      <a:pt x="358117" y="336813"/>
                      <a:pt x="304800" y="293370"/>
                    </a:cubicBezTo>
                    <a:lnTo>
                      <a:pt x="304800" y="58198"/>
                    </a:lnTo>
                    <a:lnTo>
                      <a:pt x="456438" y="58198"/>
                    </a:lnTo>
                    <a:lnTo>
                      <a:pt x="456438" y="95250"/>
                    </a:lnTo>
                    <a:lnTo>
                      <a:pt x="413290" y="95250"/>
                    </a:lnTo>
                    <a:lnTo>
                      <a:pt x="413290" y="275177"/>
                    </a:lnTo>
                    <a:lnTo>
                      <a:pt x="558260" y="275177"/>
                    </a:lnTo>
                    <a:lnTo>
                      <a:pt x="558260" y="95250"/>
                    </a:lnTo>
                    <a:lnTo>
                      <a:pt x="515112" y="95250"/>
                    </a:lnTo>
                    <a:lnTo>
                      <a:pt x="515112" y="0"/>
                    </a:lnTo>
                    <a:lnTo>
                      <a:pt x="246221" y="0"/>
                    </a:lnTo>
                    <a:lnTo>
                      <a:pt x="246221" y="258699"/>
                    </a:lnTo>
                    <a:cubicBezTo>
                      <a:pt x="225356" y="250321"/>
                      <a:pt x="203372" y="245057"/>
                      <a:pt x="180975" y="243078"/>
                    </a:cubicBezTo>
                    <a:lnTo>
                      <a:pt x="180975" y="185261"/>
                    </a:lnTo>
                    <a:lnTo>
                      <a:pt x="0" y="185261"/>
                    </a:lnTo>
                    <a:lnTo>
                      <a:pt x="0" y="905447"/>
                    </a:lnTo>
                    <a:lnTo>
                      <a:pt x="180975" y="905447"/>
                    </a:lnTo>
                    <a:close/>
                    <a:moveTo>
                      <a:pt x="471488" y="153829"/>
                    </a:moveTo>
                    <a:lnTo>
                      <a:pt x="499300" y="153829"/>
                    </a:lnTo>
                    <a:lnTo>
                      <a:pt x="499300" y="216694"/>
                    </a:lnTo>
                    <a:lnTo>
                      <a:pt x="471869" y="216694"/>
                    </a:lnTo>
                    <a:close/>
                    <a:moveTo>
                      <a:pt x="472154" y="452247"/>
                    </a:moveTo>
                    <a:lnTo>
                      <a:pt x="924878" y="452247"/>
                    </a:lnTo>
                    <a:lnTo>
                      <a:pt x="924878" y="753047"/>
                    </a:lnTo>
                    <a:lnTo>
                      <a:pt x="472535" y="753047"/>
                    </a:lnTo>
                    <a:close/>
                    <a:moveTo>
                      <a:pt x="180975" y="302038"/>
                    </a:moveTo>
                    <a:cubicBezTo>
                      <a:pt x="266330" y="312345"/>
                      <a:pt x="330559" y="384750"/>
                      <a:pt x="330613" y="470726"/>
                    </a:cubicBezTo>
                    <a:cubicBezTo>
                      <a:pt x="330613" y="472154"/>
                      <a:pt x="330613" y="473583"/>
                      <a:pt x="330613" y="475012"/>
                    </a:cubicBezTo>
                    <a:lnTo>
                      <a:pt x="180975" y="475012"/>
                    </a:lnTo>
                    <a:close/>
                    <a:moveTo>
                      <a:pt x="180975" y="533972"/>
                    </a:moveTo>
                    <a:lnTo>
                      <a:pt x="414052" y="533972"/>
                    </a:lnTo>
                    <a:lnTo>
                      <a:pt x="414052" y="603123"/>
                    </a:lnTo>
                    <a:lnTo>
                      <a:pt x="180975" y="603123"/>
                    </a:lnTo>
                    <a:close/>
                    <a:moveTo>
                      <a:pt x="122396" y="847154"/>
                    </a:moveTo>
                    <a:lnTo>
                      <a:pt x="59341" y="847154"/>
                    </a:lnTo>
                    <a:lnTo>
                      <a:pt x="59341" y="243840"/>
                    </a:lnTo>
                    <a:lnTo>
                      <a:pt x="122777" y="2438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" name="Content Placeholder 16">
            <a:extLst>
              <a:ext uri="{FF2B5EF4-FFF2-40B4-BE49-F238E27FC236}">
                <a16:creationId xmlns:a16="http://schemas.microsoft.com/office/drawing/2014/main" id="{5D10437D-A081-6AED-AE92-2FAF97A8A650}"/>
              </a:ext>
            </a:extLst>
          </p:cNvPr>
          <p:cNvSpPr txBox="1">
            <a:spLocks/>
          </p:cNvSpPr>
          <p:nvPr/>
        </p:nvSpPr>
        <p:spPr bwMode="auto">
          <a:xfrm>
            <a:off x="569888" y="3229808"/>
            <a:ext cx="2016000" cy="720000"/>
          </a:xfrm>
          <a:prstGeom prst="snip2DiagRect">
            <a:avLst/>
          </a:prstGeom>
          <a:noFill/>
          <a:ln w="19050">
            <a:solidFill>
              <a:srgbClr val="013476"/>
            </a:solidFill>
            <a:miter lim="800000"/>
            <a:headEnd/>
            <a:tailEnd/>
          </a:ln>
        </p:spPr>
        <p:txBody>
          <a:bodyPr lIns="246271" tIns="30783" rIns="61568" bIns="30783" anchor="ctr"/>
          <a:lstStyle/>
          <a:p>
            <a:pPr marL="0" marR="0" lvl="1" indent="0" algn="r" defTabSz="89169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5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rPr>
              <a:t>Ιατροί ΤΕΠ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grpSp>
        <p:nvGrpSpPr>
          <p:cNvPr id="834" name="Group 833">
            <a:extLst>
              <a:ext uri="{FF2B5EF4-FFF2-40B4-BE49-F238E27FC236}">
                <a16:creationId xmlns:a16="http://schemas.microsoft.com/office/drawing/2014/main" id="{A190C78A-87D1-AA99-D256-2AE5523393F6}"/>
              </a:ext>
            </a:extLst>
          </p:cNvPr>
          <p:cNvGrpSpPr/>
          <p:nvPr/>
        </p:nvGrpSpPr>
        <p:grpSpPr>
          <a:xfrm>
            <a:off x="569888" y="4174471"/>
            <a:ext cx="2016000" cy="720000"/>
            <a:chOff x="569888" y="4182264"/>
            <a:chExt cx="2016000" cy="720000"/>
          </a:xfrm>
        </p:grpSpPr>
        <p:sp>
          <p:nvSpPr>
            <p:cNvPr id="55" name="Content Placeholder 16">
              <a:extLst>
                <a:ext uri="{FF2B5EF4-FFF2-40B4-BE49-F238E27FC236}">
                  <a16:creationId xmlns:a16="http://schemas.microsoft.com/office/drawing/2014/main" id="{8168994C-72F1-FE19-0ADF-E9027C17966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9888" y="4182264"/>
              <a:ext cx="2016000" cy="720000"/>
            </a:xfrm>
            <a:prstGeom prst="snip2DiagRect">
              <a:avLst/>
            </a:prstGeom>
            <a:noFill/>
            <a:ln w="19050">
              <a:solidFill>
                <a:srgbClr val="013476"/>
              </a:solidFill>
              <a:miter lim="800000"/>
              <a:headEnd/>
              <a:tailEnd/>
            </a:ln>
          </p:spPr>
          <p:txBody>
            <a:bodyPr lIns="246271" tIns="30783" rIns="61568" bIns="30783" anchor="ctr"/>
            <a:lstStyle/>
            <a:p>
              <a:pPr marL="0" marR="0" lvl="1" indent="0" algn="r" defTabSz="89169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rPr>
                <a:t>Λοιπό προσωπικό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grpSp>
          <p:nvGrpSpPr>
            <p:cNvPr id="57" name="Google Shape;1631;p92">
              <a:extLst>
                <a:ext uri="{FF2B5EF4-FFF2-40B4-BE49-F238E27FC236}">
                  <a16:creationId xmlns:a16="http://schemas.microsoft.com/office/drawing/2014/main" id="{70A43A9E-7756-E730-108B-FEC72667A963}"/>
                </a:ext>
              </a:extLst>
            </p:cNvPr>
            <p:cNvGrpSpPr/>
            <p:nvPr/>
          </p:nvGrpSpPr>
          <p:grpSpPr>
            <a:xfrm>
              <a:off x="853591" y="4472287"/>
              <a:ext cx="117126" cy="52324"/>
              <a:chOff x="4273295" y="2533269"/>
              <a:chExt cx="351378" cy="156972"/>
            </a:xfrm>
            <a:solidFill>
              <a:srgbClr val="002060"/>
            </a:solidFill>
          </p:grpSpPr>
          <p:sp>
            <p:nvSpPr>
              <p:cNvPr id="58" name="Google Shape;1632;p92">
                <a:extLst>
                  <a:ext uri="{FF2B5EF4-FFF2-40B4-BE49-F238E27FC236}">
                    <a16:creationId xmlns:a16="http://schemas.microsoft.com/office/drawing/2014/main" id="{B426146C-12E9-AF54-9585-F9B23E85ABFF}"/>
                  </a:ext>
                </a:extLst>
              </p:cNvPr>
              <p:cNvSpPr/>
              <p:nvPr/>
            </p:nvSpPr>
            <p:spPr>
              <a:xfrm>
                <a:off x="4568285" y="2533269"/>
                <a:ext cx="27813" cy="62769"/>
              </a:xfrm>
              <a:custGeom>
                <a:avLst/>
                <a:gdLst/>
                <a:ahLst/>
                <a:cxnLst/>
                <a:rect l="l" t="t" r="r" b="b"/>
                <a:pathLst>
                  <a:path w="27813" h="62769" extrusionOk="0">
                    <a:moveTo>
                      <a:pt x="0" y="0"/>
                    </a:moveTo>
                    <a:lnTo>
                      <a:pt x="27813" y="0"/>
                    </a:lnTo>
                    <a:lnTo>
                      <a:pt x="27813" y="62770"/>
                    </a:lnTo>
                    <a:lnTo>
                      <a:pt x="0" y="6277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633;p92">
                <a:extLst>
                  <a:ext uri="{FF2B5EF4-FFF2-40B4-BE49-F238E27FC236}">
                    <a16:creationId xmlns:a16="http://schemas.microsoft.com/office/drawing/2014/main" id="{918B00A5-FD50-06C3-0CE9-D48FFAF7982A}"/>
                  </a:ext>
                </a:extLst>
              </p:cNvPr>
              <p:cNvSpPr/>
              <p:nvPr/>
            </p:nvSpPr>
            <p:spPr>
              <a:xfrm>
                <a:off x="4273295" y="2680716"/>
                <a:ext cx="9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" h="9525" extrusionOk="0">
                    <a:moveTo>
                      <a:pt x="0" y="0"/>
                    </a:moveTo>
                    <a:lnTo>
                      <a:pt x="95" y="0"/>
                    </a:lnTo>
                    <a:lnTo>
                      <a:pt x="9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634;p92">
                <a:extLst>
                  <a:ext uri="{FF2B5EF4-FFF2-40B4-BE49-F238E27FC236}">
                    <a16:creationId xmlns:a16="http://schemas.microsoft.com/office/drawing/2014/main" id="{50776C1A-110E-C9F8-31C4-30AFE7E95D53}"/>
                  </a:ext>
                </a:extLst>
              </p:cNvPr>
              <p:cNvSpPr/>
              <p:nvPr/>
            </p:nvSpPr>
            <p:spPr>
              <a:xfrm>
                <a:off x="4596860" y="2533269"/>
                <a:ext cx="27813" cy="62769"/>
              </a:xfrm>
              <a:custGeom>
                <a:avLst/>
                <a:gdLst/>
                <a:ahLst/>
                <a:cxnLst/>
                <a:rect l="l" t="t" r="r" b="b"/>
                <a:pathLst>
                  <a:path w="27813" h="62769" extrusionOk="0">
                    <a:moveTo>
                      <a:pt x="0" y="0"/>
                    </a:moveTo>
                    <a:lnTo>
                      <a:pt x="27813" y="0"/>
                    </a:lnTo>
                    <a:lnTo>
                      <a:pt x="27813" y="62770"/>
                    </a:lnTo>
                    <a:lnTo>
                      <a:pt x="0" y="6277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35" name="Google Shape;1588;p92">
            <a:extLst>
              <a:ext uri="{FF2B5EF4-FFF2-40B4-BE49-F238E27FC236}">
                <a16:creationId xmlns:a16="http://schemas.microsoft.com/office/drawing/2014/main" id="{85FCCD11-D9CE-AD4F-8529-71707AC156DA}"/>
              </a:ext>
            </a:extLst>
          </p:cNvPr>
          <p:cNvGrpSpPr/>
          <p:nvPr/>
        </p:nvGrpSpPr>
        <p:grpSpPr>
          <a:xfrm>
            <a:off x="723320" y="4305871"/>
            <a:ext cx="457201" cy="457200"/>
            <a:chOff x="3886200" y="2057400"/>
            <a:chExt cx="1371600" cy="1371600"/>
          </a:xfrm>
          <a:solidFill>
            <a:srgbClr val="002060"/>
          </a:solidFill>
        </p:grpSpPr>
        <p:sp>
          <p:nvSpPr>
            <p:cNvPr id="836" name="Google Shape;1589;p92">
              <a:extLst>
                <a:ext uri="{FF2B5EF4-FFF2-40B4-BE49-F238E27FC236}">
                  <a16:creationId xmlns:a16="http://schemas.microsoft.com/office/drawing/2014/main" id="{23141F9B-0D5A-1BF2-6DDF-DCBE45300DE8}"/>
                </a:ext>
              </a:extLst>
            </p:cNvPr>
            <p:cNvSpPr/>
            <p:nvPr/>
          </p:nvSpPr>
          <p:spPr>
            <a:xfrm>
              <a:off x="4709160" y="3086100"/>
              <a:ext cx="182879" cy="182784"/>
            </a:xfrm>
            <a:custGeom>
              <a:avLst/>
              <a:gdLst/>
              <a:ahLst/>
              <a:cxnLst/>
              <a:rect l="l" t="t" r="r" b="b"/>
              <a:pathLst>
                <a:path w="182879" h="182784" extrusionOk="0">
                  <a:moveTo>
                    <a:pt x="59341" y="182785"/>
                  </a:moveTo>
                  <a:lnTo>
                    <a:pt x="123539" y="182785"/>
                  </a:lnTo>
                  <a:lnTo>
                    <a:pt x="123539" y="123539"/>
                  </a:lnTo>
                  <a:lnTo>
                    <a:pt x="182880" y="123539"/>
                  </a:lnTo>
                  <a:lnTo>
                    <a:pt x="182880" y="64198"/>
                  </a:lnTo>
                  <a:lnTo>
                    <a:pt x="123539" y="64198"/>
                  </a:lnTo>
                  <a:lnTo>
                    <a:pt x="123539" y="0"/>
                  </a:lnTo>
                  <a:lnTo>
                    <a:pt x="59341" y="0"/>
                  </a:lnTo>
                  <a:lnTo>
                    <a:pt x="59341" y="64198"/>
                  </a:lnTo>
                  <a:lnTo>
                    <a:pt x="0" y="64198"/>
                  </a:lnTo>
                  <a:lnTo>
                    <a:pt x="0" y="123539"/>
                  </a:lnTo>
                  <a:lnTo>
                    <a:pt x="59341" y="123539"/>
                  </a:lnTo>
                  <a:lnTo>
                    <a:pt x="59341" y="182785"/>
                  </a:lnTo>
                  <a:lnTo>
                    <a:pt x="59341" y="182785"/>
                  </a:lnTo>
                  <a:lnTo>
                    <a:pt x="59341" y="1827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1590;p92">
              <a:extLst>
                <a:ext uri="{FF2B5EF4-FFF2-40B4-BE49-F238E27FC236}">
                  <a16:creationId xmlns:a16="http://schemas.microsoft.com/office/drawing/2014/main" id="{A9B6D291-736B-7399-3B5E-2B0D6CD91944}"/>
                </a:ext>
              </a:extLst>
            </p:cNvPr>
            <p:cNvSpPr/>
            <p:nvPr/>
          </p:nvSpPr>
          <p:spPr>
            <a:xfrm>
              <a:off x="4572000" y="2240280"/>
              <a:ext cx="228600" cy="320039"/>
            </a:xfrm>
            <a:custGeom>
              <a:avLst/>
              <a:gdLst/>
              <a:ahLst/>
              <a:cxnLst/>
              <a:rect l="l" t="t" r="r" b="b"/>
              <a:pathLst>
                <a:path w="228600" h="320039" extrusionOk="0">
                  <a:moveTo>
                    <a:pt x="113062" y="320040"/>
                  </a:moveTo>
                  <a:cubicBezTo>
                    <a:pt x="152400" y="320040"/>
                    <a:pt x="174498" y="296323"/>
                    <a:pt x="189262" y="274987"/>
                  </a:cubicBezTo>
                  <a:cubicBezTo>
                    <a:pt x="219075" y="241745"/>
                    <a:pt x="228600" y="196691"/>
                    <a:pt x="228600" y="132683"/>
                  </a:cubicBezTo>
                  <a:cubicBezTo>
                    <a:pt x="228600" y="54483"/>
                    <a:pt x="181927" y="0"/>
                    <a:pt x="113062" y="0"/>
                  </a:cubicBezTo>
                  <a:cubicBezTo>
                    <a:pt x="46673" y="0"/>
                    <a:pt x="0" y="54483"/>
                    <a:pt x="0" y="132683"/>
                  </a:cubicBezTo>
                  <a:cubicBezTo>
                    <a:pt x="0" y="196691"/>
                    <a:pt x="7334" y="241745"/>
                    <a:pt x="36862" y="274987"/>
                  </a:cubicBezTo>
                  <a:cubicBezTo>
                    <a:pt x="54102" y="296323"/>
                    <a:pt x="76200" y="320040"/>
                    <a:pt x="113062" y="320040"/>
                  </a:cubicBezTo>
                  <a:close/>
                  <a:moveTo>
                    <a:pt x="113062" y="64008"/>
                  </a:moveTo>
                  <a:cubicBezTo>
                    <a:pt x="145066" y="64008"/>
                    <a:pt x="174498" y="94774"/>
                    <a:pt x="174498" y="132683"/>
                  </a:cubicBezTo>
                  <a:cubicBezTo>
                    <a:pt x="174498" y="180308"/>
                    <a:pt x="159734" y="210979"/>
                    <a:pt x="152400" y="234696"/>
                  </a:cubicBezTo>
                  <a:cubicBezTo>
                    <a:pt x="127825" y="258318"/>
                    <a:pt x="120491" y="258318"/>
                    <a:pt x="113062" y="258318"/>
                  </a:cubicBezTo>
                  <a:cubicBezTo>
                    <a:pt x="105632" y="258318"/>
                    <a:pt x="98298" y="258318"/>
                    <a:pt x="83534" y="234696"/>
                  </a:cubicBezTo>
                  <a:cubicBezTo>
                    <a:pt x="68866" y="220409"/>
                    <a:pt x="61436" y="180118"/>
                    <a:pt x="61436" y="132683"/>
                  </a:cubicBezTo>
                  <a:cubicBezTo>
                    <a:pt x="61436" y="94583"/>
                    <a:pt x="83534" y="64008"/>
                    <a:pt x="113062" y="640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1591;p92">
              <a:extLst>
                <a:ext uri="{FF2B5EF4-FFF2-40B4-BE49-F238E27FC236}">
                  <a16:creationId xmlns:a16="http://schemas.microsoft.com/office/drawing/2014/main" id="{624F1F86-0F75-5D8A-B775-F3C104C35508}"/>
                </a:ext>
              </a:extLst>
            </p:cNvPr>
            <p:cNvSpPr/>
            <p:nvPr/>
          </p:nvSpPr>
          <p:spPr>
            <a:xfrm>
              <a:off x="3886200" y="2057400"/>
              <a:ext cx="1371600" cy="1371600"/>
            </a:xfrm>
            <a:custGeom>
              <a:avLst/>
              <a:gdLst/>
              <a:ahLst/>
              <a:cxnLst/>
              <a:rect l="l" t="t" r="r" b="b"/>
              <a:pathLst>
                <a:path w="1371600" h="1371600" extrusionOk="0">
                  <a:moveTo>
                    <a:pt x="0" y="0"/>
                  </a:moveTo>
                  <a:lnTo>
                    <a:pt x="0" y="1371600"/>
                  </a:lnTo>
                  <a:lnTo>
                    <a:pt x="1371600" y="1371600"/>
                  </a:lnTo>
                  <a:lnTo>
                    <a:pt x="1371600" y="0"/>
                  </a:lnTo>
                  <a:close/>
                  <a:moveTo>
                    <a:pt x="1092994" y="1150144"/>
                  </a:moveTo>
                  <a:lnTo>
                    <a:pt x="1092994" y="1314450"/>
                  </a:lnTo>
                  <a:lnTo>
                    <a:pt x="278606" y="1314450"/>
                  </a:lnTo>
                  <a:lnTo>
                    <a:pt x="278606" y="942975"/>
                  </a:lnTo>
                  <a:lnTo>
                    <a:pt x="1092994" y="942975"/>
                  </a:lnTo>
                  <a:lnTo>
                    <a:pt x="1092994" y="1150144"/>
                  </a:lnTo>
                  <a:close/>
                  <a:moveTo>
                    <a:pt x="219075" y="881063"/>
                  </a:moveTo>
                  <a:lnTo>
                    <a:pt x="219075" y="881063"/>
                  </a:lnTo>
                  <a:lnTo>
                    <a:pt x="219075" y="883444"/>
                  </a:lnTo>
                  <a:lnTo>
                    <a:pt x="216694" y="883444"/>
                  </a:lnTo>
                  <a:lnTo>
                    <a:pt x="216694" y="819150"/>
                  </a:lnTo>
                  <a:lnTo>
                    <a:pt x="1154906" y="819150"/>
                  </a:lnTo>
                  <a:lnTo>
                    <a:pt x="1154906" y="883444"/>
                  </a:lnTo>
                  <a:lnTo>
                    <a:pt x="1150144" y="883444"/>
                  </a:lnTo>
                  <a:lnTo>
                    <a:pt x="1150144" y="881063"/>
                  </a:lnTo>
                  <a:lnTo>
                    <a:pt x="219075" y="881063"/>
                  </a:lnTo>
                  <a:close/>
                  <a:moveTo>
                    <a:pt x="278606" y="759619"/>
                  </a:moveTo>
                  <a:lnTo>
                    <a:pt x="278606" y="471488"/>
                  </a:lnTo>
                  <a:lnTo>
                    <a:pt x="511969" y="471488"/>
                  </a:lnTo>
                  <a:lnTo>
                    <a:pt x="511969" y="759619"/>
                  </a:lnTo>
                  <a:close/>
                  <a:moveTo>
                    <a:pt x="1314450" y="1314450"/>
                  </a:moveTo>
                  <a:lnTo>
                    <a:pt x="1150144" y="1314450"/>
                  </a:lnTo>
                  <a:lnTo>
                    <a:pt x="1150144" y="942975"/>
                  </a:lnTo>
                  <a:lnTo>
                    <a:pt x="1212056" y="942975"/>
                  </a:lnTo>
                  <a:lnTo>
                    <a:pt x="1212056" y="762000"/>
                  </a:lnTo>
                  <a:lnTo>
                    <a:pt x="1100138" y="762000"/>
                  </a:lnTo>
                  <a:lnTo>
                    <a:pt x="1088231" y="671513"/>
                  </a:lnTo>
                  <a:lnTo>
                    <a:pt x="1088231" y="664369"/>
                  </a:lnTo>
                  <a:cubicBezTo>
                    <a:pt x="1071659" y="620397"/>
                    <a:pt x="1036953" y="585691"/>
                    <a:pt x="992981" y="569119"/>
                  </a:cubicBezTo>
                  <a:lnTo>
                    <a:pt x="876300" y="531019"/>
                  </a:lnTo>
                  <a:cubicBezTo>
                    <a:pt x="859022" y="524429"/>
                    <a:pt x="839472" y="530293"/>
                    <a:pt x="828675" y="545306"/>
                  </a:cubicBezTo>
                  <a:lnTo>
                    <a:pt x="814388" y="554831"/>
                  </a:lnTo>
                  <a:cubicBezTo>
                    <a:pt x="814388" y="561975"/>
                    <a:pt x="804863" y="561975"/>
                    <a:pt x="797719" y="561975"/>
                  </a:cubicBezTo>
                  <a:cubicBezTo>
                    <a:pt x="789165" y="562675"/>
                    <a:pt x="780662" y="560124"/>
                    <a:pt x="773906" y="554831"/>
                  </a:cubicBezTo>
                  <a:lnTo>
                    <a:pt x="766763" y="545306"/>
                  </a:lnTo>
                  <a:cubicBezTo>
                    <a:pt x="750094" y="531019"/>
                    <a:pt x="728663" y="523875"/>
                    <a:pt x="711994" y="531019"/>
                  </a:cubicBezTo>
                  <a:cubicBezTo>
                    <a:pt x="647700" y="552450"/>
                    <a:pt x="626269" y="559594"/>
                    <a:pt x="621506" y="561975"/>
                  </a:cubicBezTo>
                  <a:lnTo>
                    <a:pt x="621506" y="631031"/>
                  </a:lnTo>
                  <a:lnTo>
                    <a:pt x="728663" y="592931"/>
                  </a:lnTo>
                  <a:lnTo>
                    <a:pt x="728663" y="602456"/>
                  </a:lnTo>
                  <a:cubicBezTo>
                    <a:pt x="749036" y="616311"/>
                    <a:pt x="773080" y="623773"/>
                    <a:pt x="797719" y="623888"/>
                  </a:cubicBezTo>
                  <a:cubicBezTo>
                    <a:pt x="820330" y="624870"/>
                    <a:pt x="842467" y="617207"/>
                    <a:pt x="859631" y="602456"/>
                  </a:cubicBezTo>
                  <a:lnTo>
                    <a:pt x="869156" y="592931"/>
                  </a:lnTo>
                  <a:lnTo>
                    <a:pt x="978694" y="633413"/>
                  </a:lnTo>
                  <a:cubicBezTo>
                    <a:pt x="1000499" y="639800"/>
                    <a:pt x="1017550" y="656851"/>
                    <a:pt x="1023938" y="678656"/>
                  </a:cubicBezTo>
                  <a:cubicBezTo>
                    <a:pt x="1028700" y="716756"/>
                    <a:pt x="1033463" y="742950"/>
                    <a:pt x="1033463" y="762000"/>
                  </a:cubicBezTo>
                  <a:lnTo>
                    <a:pt x="571500" y="762000"/>
                  </a:lnTo>
                  <a:lnTo>
                    <a:pt x="571500" y="411956"/>
                  </a:lnTo>
                  <a:lnTo>
                    <a:pt x="219075" y="411956"/>
                  </a:lnTo>
                  <a:lnTo>
                    <a:pt x="219075" y="762000"/>
                  </a:lnTo>
                  <a:lnTo>
                    <a:pt x="157163" y="762000"/>
                  </a:lnTo>
                  <a:lnTo>
                    <a:pt x="157163" y="942975"/>
                  </a:lnTo>
                  <a:lnTo>
                    <a:pt x="219075" y="942975"/>
                  </a:lnTo>
                  <a:lnTo>
                    <a:pt x="219075" y="1314450"/>
                  </a:lnTo>
                  <a:lnTo>
                    <a:pt x="59531" y="1314450"/>
                  </a:lnTo>
                  <a:lnTo>
                    <a:pt x="59531" y="59531"/>
                  </a:lnTo>
                  <a:lnTo>
                    <a:pt x="1314450" y="59531"/>
                  </a:lnTo>
                  <a:lnTo>
                    <a:pt x="1314450" y="13144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1592;p92">
              <a:extLst>
                <a:ext uri="{FF2B5EF4-FFF2-40B4-BE49-F238E27FC236}">
                  <a16:creationId xmlns:a16="http://schemas.microsoft.com/office/drawing/2014/main" id="{DBEFFDDB-B154-EA9C-C42B-5F52E7DE7D2E}"/>
                </a:ext>
              </a:extLst>
            </p:cNvPr>
            <p:cNvSpPr/>
            <p:nvPr/>
          </p:nvSpPr>
          <p:spPr>
            <a:xfrm>
              <a:off x="4229100" y="3040284"/>
              <a:ext cx="228600" cy="68579"/>
            </a:xfrm>
            <a:custGeom>
              <a:avLst/>
              <a:gdLst/>
              <a:ahLst/>
              <a:cxnLst/>
              <a:rect l="l" t="t" r="r" b="b"/>
              <a:pathLst>
                <a:path w="228600" h="68579" extrusionOk="0">
                  <a:moveTo>
                    <a:pt x="0" y="0"/>
                  </a:moveTo>
                  <a:lnTo>
                    <a:pt x="228600" y="0"/>
                  </a:lnTo>
                  <a:lnTo>
                    <a:pt x="228600" y="68580"/>
                  </a:lnTo>
                  <a:lnTo>
                    <a:pt x="0" y="685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0" name="Graphic 92">
            <a:extLst>
              <a:ext uri="{FF2B5EF4-FFF2-40B4-BE49-F238E27FC236}">
                <a16:creationId xmlns:a16="http://schemas.microsoft.com/office/drawing/2014/main" id="{E02326FB-761E-B19D-EAEC-EB63AC966741}"/>
              </a:ext>
            </a:extLst>
          </p:cNvPr>
          <p:cNvGrpSpPr/>
          <p:nvPr/>
        </p:nvGrpSpPr>
        <p:grpSpPr>
          <a:xfrm>
            <a:off x="732592" y="3361208"/>
            <a:ext cx="457200" cy="457200"/>
            <a:chOff x="1561501" y="5322517"/>
            <a:chExt cx="457200" cy="457200"/>
          </a:xfrm>
          <a:solidFill>
            <a:srgbClr val="013476"/>
          </a:solidFill>
        </p:grpSpPr>
        <p:sp>
          <p:nvSpPr>
            <p:cNvPr id="841" name="Freeform 177">
              <a:extLst>
                <a:ext uri="{FF2B5EF4-FFF2-40B4-BE49-F238E27FC236}">
                  <a16:creationId xmlns:a16="http://schemas.microsoft.com/office/drawing/2014/main" id="{D3F2A4F1-D5D1-1969-FA37-E3E8FC700F3B}"/>
                </a:ext>
              </a:extLst>
            </p:cNvPr>
            <p:cNvSpPr/>
            <p:nvPr/>
          </p:nvSpPr>
          <p:spPr>
            <a:xfrm>
              <a:off x="1561501" y="5322517"/>
              <a:ext cx="457200" cy="457200"/>
            </a:xfrm>
            <a:custGeom>
              <a:avLst/>
              <a:gdLst>
                <a:gd name="connsiteX0" fmla="*/ 0 w 457200"/>
                <a:gd name="connsiteY0" fmla="*/ 0 h 457200"/>
                <a:gd name="connsiteX1" fmla="*/ 0 w 457200"/>
                <a:gd name="connsiteY1" fmla="*/ 457200 h 457200"/>
                <a:gd name="connsiteX2" fmla="*/ 457200 w 457200"/>
                <a:gd name="connsiteY2" fmla="*/ 457200 h 457200"/>
                <a:gd name="connsiteX3" fmla="*/ 457200 w 457200"/>
                <a:gd name="connsiteY3" fmla="*/ 0 h 457200"/>
                <a:gd name="connsiteX4" fmla="*/ 81852 w 457200"/>
                <a:gd name="connsiteY4" fmla="*/ 439325 h 457200"/>
                <a:gd name="connsiteX5" fmla="*/ 81852 w 457200"/>
                <a:gd name="connsiteY5" fmla="*/ 377984 h 457200"/>
                <a:gd name="connsiteX6" fmla="*/ 98203 w 457200"/>
                <a:gd name="connsiteY6" fmla="*/ 349599 h 457200"/>
                <a:gd name="connsiteX7" fmla="*/ 142653 w 457200"/>
                <a:gd name="connsiteY7" fmla="*/ 327851 h 457200"/>
                <a:gd name="connsiteX8" fmla="*/ 160496 w 457200"/>
                <a:gd name="connsiteY8" fmla="*/ 319151 h 457200"/>
                <a:gd name="connsiteX9" fmla="*/ 166846 w 457200"/>
                <a:gd name="connsiteY9" fmla="*/ 315976 h 457200"/>
                <a:gd name="connsiteX10" fmla="*/ 173514 w 457200"/>
                <a:gd name="connsiteY10" fmla="*/ 361950 h 457200"/>
                <a:gd name="connsiteX11" fmla="*/ 187325 w 457200"/>
                <a:gd name="connsiteY11" fmla="*/ 367887 h 457200"/>
                <a:gd name="connsiteX12" fmla="*/ 214662 w 457200"/>
                <a:gd name="connsiteY12" fmla="*/ 349250 h 457200"/>
                <a:gd name="connsiteX13" fmla="*/ 207994 w 457200"/>
                <a:gd name="connsiteY13" fmla="*/ 363125 h 457200"/>
                <a:gd name="connsiteX14" fmla="*/ 220694 w 457200"/>
                <a:gd name="connsiteY14" fmla="*/ 439484 h 457200"/>
                <a:gd name="connsiteX15" fmla="*/ 147987 w 457200"/>
                <a:gd name="connsiteY15" fmla="*/ 138811 h 457200"/>
                <a:gd name="connsiteX16" fmla="*/ 153321 w 457200"/>
                <a:gd name="connsiteY16" fmla="*/ 113030 h 457200"/>
                <a:gd name="connsiteX17" fmla="*/ 153797 w 457200"/>
                <a:gd name="connsiteY17" fmla="*/ 112522 h 457200"/>
                <a:gd name="connsiteX18" fmla="*/ 258911 w 457200"/>
                <a:gd name="connsiteY18" fmla="*/ 67809 h 457200"/>
                <a:gd name="connsiteX19" fmla="*/ 305054 w 457200"/>
                <a:gd name="connsiteY19" fmla="*/ 169101 h 457200"/>
                <a:gd name="connsiteX20" fmla="*/ 302927 w 457200"/>
                <a:gd name="connsiteY20" fmla="*/ 174022 h 457200"/>
                <a:gd name="connsiteX21" fmla="*/ 287306 w 457200"/>
                <a:gd name="connsiteY21" fmla="*/ 167386 h 457200"/>
                <a:gd name="connsiteX22" fmla="*/ 287306 w 457200"/>
                <a:gd name="connsiteY22" fmla="*/ 167386 h 457200"/>
                <a:gd name="connsiteX23" fmla="*/ 279940 w 457200"/>
                <a:gd name="connsiteY23" fmla="*/ 163830 h 457200"/>
                <a:gd name="connsiteX24" fmla="*/ 276225 w 457200"/>
                <a:gd name="connsiteY24" fmla="*/ 161925 h 457200"/>
                <a:gd name="connsiteX25" fmla="*/ 271050 w 457200"/>
                <a:gd name="connsiteY25" fmla="*/ 159099 h 457200"/>
                <a:gd name="connsiteX26" fmla="*/ 228791 w 457200"/>
                <a:gd name="connsiteY26" fmla="*/ 121539 h 457200"/>
                <a:gd name="connsiteX27" fmla="*/ 228791 w 457200"/>
                <a:gd name="connsiteY27" fmla="*/ 121317 h 457200"/>
                <a:gd name="connsiteX28" fmla="*/ 225616 w 457200"/>
                <a:gd name="connsiteY28" fmla="*/ 115633 h 457200"/>
                <a:gd name="connsiteX29" fmla="*/ 223552 w 457200"/>
                <a:gd name="connsiteY29" fmla="*/ 110776 h 457200"/>
                <a:gd name="connsiteX30" fmla="*/ 222441 w 457200"/>
                <a:gd name="connsiteY30" fmla="*/ 108141 h 457200"/>
                <a:gd name="connsiteX31" fmla="*/ 221996 w 457200"/>
                <a:gd name="connsiteY31" fmla="*/ 106521 h 457200"/>
                <a:gd name="connsiteX32" fmla="*/ 221615 w 457200"/>
                <a:gd name="connsiteY32" fmla="*/ 106521 h 457200"/>
                <a:gd name="connsiteX33" fmla="*/ 221266 w 457200"/>
                <a:gd name="connsiteY33" fmla="*/ 105569 h 457200"/>
                <a:gd name="connsiteX34" fmla="*/ 218504 w 457200"/>
                <a:gd name="connsiteY34" fmla="*/ 96044 h 457200"/>
                <a:gd name="connsiteX35" fmla="*/ 209360 w 457200"/>
                <a:gd name="connsiteY35" fmla="*/ 99727 h 457200"/>
                <a:gd name="connsiteX36" fmla="*/ 204343 w 457200"/>
                <a:gd name="connsiteY36" fmla="*/ 102045 h 457200"/>
                <a:gd name="connsiteX37" fmla="*/ 151956 w 457200"/>
                <a:gd name="connsiteY37" fmla="*/ 161481 h 457200"/>
                <a:gd name="connsiteX38" fmla="*/ 151606 w 457200"/>
                <a:gd name="connsiteY38" fmla="*/ 160147 h 457200"/>
                <a:gd name="connsiteX39" fmla="*/ 151606 w 457200"/>
                <a:gd name="connsiteY39" fmla="*/ 160147 h 457200"/>
                <a:gd name="connsiteX40" fmla="*/ 147987 w 457200"/>
                <a:gd name="connsiteY40" fmla="*/ 138811 h 457200"/>
                <a:gd name="connsiteX41" fmla="*/ 169069 w 457200"/>
                <a:gd name="connsiteY41" fmla="*/ 166307 h 457200"/>
                <a:gd name="connsiteX42" fmla="*/ 207677 w 457200"/>
                <a:gd name="connsiteY42" fmla="*/ 120269 h 457200"/>
                <a:gd name="connsiteX43" fmla="*/ 208883 w 457200"/>
                <a:gd name="connsiteY43" fmla="*/ 122428 h 457200"/>
                <a:gd name="connsiteX44" fmla="*/ 213106 w 457200"/>
                <a:gd name="connsiteY44" fmla="*/ 129953 h 457200"/>
                <a:gd name="connsiteX45" fmla="*/ 220028 w 457200"/>
                <a:gd name="connsiteY45" fmla="*/ 139700 h 457200"/>
                <a:gd name="connsiteX46" fmla="*/ 220409 w 457200"/>
                <a:gd name="connsiteY46" fmla="*/ 140176 h 457200"/>
                <a:gd name="connsiteX47" fmla="*/ 260350 w 457200"/>
                <a:gd name="connsiteY47" fmla="*/ 173514 h 457200"/>
                <a:gd name="connsiteX48" fmla="*/ 261366 w 457200"/>
                <a:gd name="connsiteY48" fmla="*/ 174117 h 457200"/>
                <a:gd name="connsiteX49" fmla="*/ 271367 w 457200"/>
                <a:gd name="connsiteY49" fmla="*/ 179546 h 457200"/>
                <a:gd name="connsiteX50" fmla="*/ 275400 w 457200"/>
                <a:gd name="connsiteY50" fmla="*/ 181547 h 457200"/>
                <a:gd name="connsiteX51" fmla="*/ 281019 w 457200"/>
                <a:gd name="connsiteY51" fmla="*/ 184182 h 457200"/>
                <a:gd name="connsiteX52" fmla="*/ 285687 w 457200"/>
                <a:gd name="connsiteY52" fmla="*/ 186341 h 457200"/>
                <a:gd name="connsiteX53" fmla="*/ 281115 w 457200"/>
                <a:gd name="connsiteY53" fmla="*/ 204248 h 457200"/>
                <a:gd name="connsiteX54" fmla="*/ 263970 w 457200"/>
                <a:gd name="connsiteY54" fmla="*/ 234950 h 457200"/>
                <a:gd name="connsiteX55" fmla="*/ 262763 w 457200"/>
                <a:gd name="connsiteY55" fmla="*/ 236379 h 457200"/>
                <a:gd name="connsiteX56" fmla="*/ 261842 w 457200"/>
                <a:gd name="connsiteY56" fmla="*/ 237363 h 457200"/>
                <a:gd name="connsiteX57" fmla="*/ 260604 w 457200"/>
                <a:gd name="connsiteY57" fmla="*/ 238951 h 457200"/>
                <a:gd name="connsiteX58" fmla="*/ 228187 w 457200"/>
                <a:gd name="connsiteY58" fmla="*/ 261525 h 457200"/>
                <a:gd name="connsiteX59" fmla="*/ 195802 w 457200"/>
                <a:gd name="connsiteY59" fmla="*/ 238951 h 457200"/>
                <a:gd name="connsiteX60" fmla="*/ 194564 w 457200"/>
                <a:gd name="connsiteY60" fmla="*/ 237395 h 457200"/>
                <a:gd name="connsiteX61" fmla="*/ 193675 w 457200"/>
                <a:gd name="connsiteY61" fmla="*/ 236474 h 457200"/>
                <a:gd name="connsiteX62" fmla="*/ 192088 w 457200"/>
                <a:gd name="connsiteY62" fmla="*/ 234633 h 457200"/>
                <a:gd name="connsiteX63" fmla="*/ 174847 w 457200"/>
                <a:gd name="connsiteY63" fmla="*/ 203200 h 457200"/>
                <a:gd name="connsiteX64" fmla="*/ 169069 w 457200"/>
                <a:gd name="connsiteY64" fmla="*/ 166497 h 457200"/>
                <a:gd name="connsiteX65" fmla="*/ 228187 w 457200"/>
                <a:gd name="connsiteY65" fmla="*/ 279686 h 457200"/>
                <a:gd name="connsiteX66" fmla="*/ 228187 w 457200"/>
                <a:gd name="connsiteY66" fmla="*/ 279686 h 457200"/>
                <a:gd name="connsiteX67" fmla="*/ 254000 w 457200"/>
                <a:gd name="connsiteY67" fmla="*/ 270478 h 457200"/>
                <a:gd name="connsiteX68" fmla="*/ 254000 w 457200"/>
                <a:gd name="connsiteY68" fmla="*/ 292100 h 457200"/>
                <a:gd name="connsiteX69" fmla="*/ 228251 w 457200"/>
                <a:gd name="connsiteY69" fmla="*/ 330835 h 457200"/>
                <a:gd name="connsiteX70" fmla="*/ 202470 w 457200"/>
                <a:gd name="connsiteY70" fmla="*/ 292100 h 457200"/>
                <a:gd name="connsiteX71" fmla="*/ 202470 w 457200"/>
                <a:gd name="connsiteY71" fmla="*/ 270478 h 457200"/>
                <a:gd name="connsiteX72" fmla="*/ 228187 w 457200"/>
                <a:gd name="connsiteY72" fmla="*/ 279686 h 457200"/>
                <a:gd name="connsiteX73" fmla="*/ 267018 w 457200"/>
                <a:gd name="connsiteY73" fmla="*/ 304800 h 457200"/>
                <a:gd name="connsiteX74" fmla="*/ 273368 w 457200"/>
                <a:gd name="connsiteY74" fmla="*/ 307975 h 457200"/>
                <a:gd name="connsiteX75" fmla="*/ 268002 w 457200"/>
                <a:gd name="connsiteY75" fmla="*/ 345154 h 457200"/>
                <a:gd name="connsiteX76" fmla="*/ 248952 w 457200"/>
                <a:gd name="connsiteY76" fmla="*/ 331978 h 457200"/>
                <a:gd name="connsiteX77" fmla="*/ 207645 w 457200"/>
                <a:gd name="connsiteY77" fmla="*/ 332296 h 457200"/>
                <a:gd name="connsiteX78" fmla="*/ 189135 w 457200"/>
                <a:gd name="connsiteY78" fmla="*/ 344996 h 457200"/>
                <a:gd name="connsiteX79" fmla="*/ 183769 w 457200"/>
                <a:gd name="connsiteY79" fmla="*/ 307975 h 457200"/>
                <a:gd name="connsiteX80" fmla="*/ 189548 w 457200"/>
                <a:gd name="connsiteY80" fmla="*/ 305149 h 457200"/>
                <a:gd name="connsiteX81" fmla="*/ 228600 w 457200"/>
                <a:gd name="connsiteY81" fmla="*/ 397701 h 457200"/>
                <a:gd name="connsiteX82" fmla="*/ 223329 w 457200"/>
                <a:gd name="connsiteY82" fmla="*/ 366173 h 457200"/>
                <a:gd name="connsiteX83" fmla="*/ 228600 w 457200"/>
                <a:gd name="connsiteY83" fmla="*/ 355156 h 457200"/>
                <a:gd name="connsiteX84" fmla="*/ 233871 w 457200"/>
                <a:gd name="connsiteY84" fmla="*/ 366109 h 457200"/>
                <a:gd name="connsiteX85" fmla="*/ 375349 w 457200"/>
                <a:gd name="connsiteY85" fmla="*/ 439388 h 457200"/>
                <a:gd name="connsiteX86" fmla="*/ 236442 w 457200"/>
                <a:gd name="connsiteY86" fmla="*/ 439388 h 457200"/>
                <a:gd name="connsiteX87" fmla="*/ 249142 w 457200"/>
                <a:gd name="connsiteY87" fmla="*/ 363030 h 457200"/>
                <a:gd name="connsiteX88" fmla="*/ 242538 w 457200"/>
                <a:gd name="connsiteY88" fmla="*/ 349250 h 457200"/>
                <a:gd name="connsiteX89" fmla="*/ 269875 w 457200"/>
                <a:gd name="connsiteY89" fmla="*/ 367887 h 457200"/>
                <a:gd name="connsiteX90" fmla="*/ 283686 w 457200"/>
                <a:gd name="connsiteY90" fmla="*/ 361950 h 457200"/>
                <a:gd name="connsiteX91" fmla="*/ 290290 w 457200"/>
                <a:gd name="connsiteY91" fmla="*/ 316198 h 457200"/>
                <a:gd name="connsiteX92" fmla="*/ 307975 w 457200"/>
                <a:gd name="connsiteY92" fmla="*/ 324612 h 457200"/>
                <a:gd name="connsiteX93" fmla="*/ 359982 w 457200"/>
                <a:gd name="connsiteY93" fmla="*/ 350012 h 457200"/>
                <a:gd name="connsiteX94" fmla="*/ 375476 w 457200"/>
                <a:gd name="connsiteY94" fmla="*/ 378587 h 457200"/>
                <a:gd name="connsiteX95" fmla="*/ 439357 w 457200"/>
                <a:gd name="connsiteY95" fmla="*/ 439388 h 457200"/>
                <a:gd name="connsiteX96" fmla="*/ 393192 w 457200"/>
                <a:gd name="connsiteY96" fmla="*/ 439388 h 457200"/>
                <a:gd name="connsiteX97" fmla="*/ 393192 w 457200"/>
                <a:gd name="connsiteY97" fmla="*/ 378746 h 457200"/>
                <a:gd name="connsiteX98" fmla="*/ 366840 w 457200"/>
                <a:gd name="connsiteY98" fmla="*/ 333534 h 457200"/>
                <a:gd name="connsiteX99" fmla="*/ 271780 w 457200"/>
                <a:gd name="connsiteY99" fmla="*/ 287179 h 457200"/>
                <a:gd name="connsiteX100" fmla="*/ 271780 w 457200"/>
                <a:gd name="connsiteY100" fmla="*/ 254000 h 457200"/>
                <a:gd name="connsiteX101" fmla="*/ 275177 w 457200"/>
                <a:gd name="connsiteY101" fmla="*/ 249492 h 457200"/>
                <a:gd name="connsiteX102" fmla="*/ 296228 w 457200"/>
                <a:gd name="connsiteY102" fmla="*/ 214725 h 457200"/>
                <a:gd name="connsiteX103" fmla="*/ 310547 w 457200"/>
                <a:gd name="connsiteY103" fmla="*/ 88106 h 457200"/>
                <a:gd name="connsiteX104" fmla="*/ 308832 w 457200"/>
                <a:gd name="connsiteY104" fmla="*/ 85789 h 457200"/>
                <a:gd name="connsiteX105" fmla="*/ 228600 w 457200"/>
                <a:gd name="connsiteY105" fmla="*/ 44450 h 457200"/>
                <a:gd name="connsiteX106" fmla="*/ 218186 w 457200"/>
                <a:gd name="connsiteY106" fmla="*/ 45244 h 457200"/>
                <a:gd name="connsiteX107" fmla="*/ 216059 w 457200"/>
                <a:gd name="connsiteY107" fmla="*/ 45244 h 457200"/>
                <a:gd name="connsiteX108" fmla="*/ 130175 w 457200"/>
                <a:gd name="connsiteY108" fmla="*/ 138271 h 457200"/>
                <a:gd name="connsiteX109" fmla="*/ 129953 w 457200"/>
                <a:gd name="connsiteY109" fmla="*/ 143034 h 457200"/>
                <a:gd name="connsiteX110" fmla="*/ 152400 w 457200"/>
                <a:gd name="connsiteY110" fmla="*/ 205550 h 457200"/>
                <a:gd name="connsiteX111" fmla="*/ 152591 w 457200"/>
                <a:gd name="connsiteY111" fmla="*/ 205867 h 457200"/>
                <a:gd name="connsiteX112" fmla="*/ 164179 w 457200"/>
                <a:gd name="connsiteY112" fmla="*/ 223774 h 457200"/>
                <a:gd name="connsiteX113" fmla="*/ 159607 w 457200"/>
                <a:gd name="connsiteY113" fmla="*/ 213487 h 457200"/>
                <a:gd name="connsiteX114" fmla="*/ 179483 w 457200"/>
                <a:gd name="connsiteY114" fmla="*/ 247396 h 457200"/>
                <a:gd name="connsiteX115" fmla="*/ 179483 w 457200"/>
                <a:gd name="connsiteY115" fmla="*/ 247396 h 457200"/>
                <a:gd name="connsiteX116" fmla="*/ 181197 w 457200"/>
                <a:gd name="connsiteY116" fmla="*/ 249333 h 457200"/>
                <a:gd name="connsiteX117" fmla="*/ 184563 w 457200"/>
                <a:gd name="connsiteY117" fmla="*/ 253841 h 457200"/>
                <a:gd name="connsiteX118" fmla="*/ 184563 w 457200"/>
                <a:gd name="connsiteY118" fmla="*/ 287592 h 457200"/>
                <a:gd name="connsiteX119" fmla="*/ 91218 w 457200"/>
                <a:gd name="connsiteY119" fmla="*/ 333185 h 457200"/>
                <a:gd name="connsiteX120" fmla="*/ 64008 w 457200"/>
                <a:gd name="connsiteY120" fmla="*/ 378365 h 457200"/>
                <a:gd name="connsiteX121" fmla="*/ 64008 w 457200"/>
                <a:gd name="connsiteY121" fmla="*/ 439325 h 457200"/>
                <a:gd name="connsiteX122" fmla="*/ 17844 w 457200"/>
                <a:gd name="connsiteY122" fmla="*/ 439325 h 457200"/>
                <a:gd name="connsiteX123" fmla="*/ 17844 w 457200"/>
                <a:gd name="connsiteY123" fmla="*/ 17844 h 457200"/>
                <a:gd name="connsiteX124" fmla="*/ 439357 w 457200"/>
                <a:gd name="connsiteY124" fmla="*/ 17844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  <a:moveTo>
                    <a:pt x="81852" y="439325"/>
                  </a:moveTo>
                  <a:lnTo>
                    <a:pt x="81852" y="377984"/>
                  </a:lnTo>
                  <a:cubicBezTo>
                    <a:pt x="80931" y="356997"/>
                    <a:pt x="95758" y="350584"/>
                    <a:pt x="98203" y="349599"/>
                  </a:cubicBezTo>
                  <a:lnTo>
                    <a:pt x="142653" y="327851"/>
                  </a:lnTo>
                  <a:lnTo>
                    <a:pt x="160496" y="319151"/>
                  </a:lnTo>
                  <a:lnTo>
                    <a:pt x="166846" y="315976"/>
                  </a:lnTo>
                  <a:lnTo>
                    <a:pt x="173514" y="361950"/>
                  </a:lnTo>
                  <a:lnTo>
                    <a:pt x="187325" y="367887"/>
                  </a:lnTo>
                  <a:lnTo>
                    <a:pt x="214662" y="349250"/>
                  </a:lnTo>
                  <a:lnTo>
                    <a:pt x="207994" y="363125"/>
                  </a:lnTo>
                  <a:lnTo>
                    <a:pt x="220694" y="439484"/>
                  </a:lnTo>
                  <a:close/>
                  <a:moveTo>
                    <a:pt x="147987" y="138811"/>
                  </a:moveTo>
                  <a:cubicBezTo>
                    <a:pt x="147387" y="129892"/>
                    <a:pt x="149231" y="120979"/>
                    <a:pt x="153321" y="113030"/>
                  </a:cubicBezTo>
                  <a:lnTo>
                    <a:pt x="153797" y="112522"/>
                  </a:lnTo>
                  <a:cubicBezTo>
                    <a:pt x="170476" y="71148"/>
                    <a:pt x="217538" y="51130"/>
                    <a:pt x="258911" y="67809"/>
                  </a:cubicBezTo>
                  <a:cubicBezTo>
                    <a:pt x="298814" y="83895"/>
                    <a:pt x="319103" y="128436"/>
                    <a:pt x="305054" y="169101"/>
                  </a:cubicBezTo>
                  <a:cubicBezTo>
                    <a:pt x="304451" y="170815"/>
                    <a:pt x="303625" y="172276"/>
                    <a:pt x="302927" y="174022"/>
                  </a:cubicBezTo>
                  <a:cubicBezTo>
                    <a:pt x="297339" y="171905"/>
                    <a:pt x="292132" y="169693"/>
                    <a:pt x="287306" y="167386"/>
                  </a:cubicBezTo>
                  <a:lnTo>
                    <a:pt x="287306" y="167386"/>
                  </a:lnTo>
                  <a:cubicBezTo>
                    <a:pt x="285052" y="166370"/>
                    <a:pt x="282575" y="165132"/>
                    <a:pt x="279940" y="163830"/>
                  </a:cubicBezTo>
                  <a:lnTo>
                    <a:pt x="276225" y="161925"/>
                  </a:lnTo>
                  <a:cubicBezTo>
                    <a:pt x="274542" y="161004"/>
                    <a:pt x="272828" y="160115"/>
                    <a:pt x="271050" y="159099"/>
                  </a:cubicBezTo>
                  <a:cubicBezTo>
                    <a:pt x="247872" y="145637"/>
                    <a:pt x="235363" y="131667"/>
                    <a:pt x="228791" y="121539"/>
                  </a:cubicBezTo>
                  <a:cubicBezTo>
                    <a:pt x="228805" y="121466"/>
                    <a:pt x="228805" y="121390"/>
                    <a:pt x="228791" y="121317"/>
                  </a:cubicBezTo>
                  <a:cubicBezTo>
                    <a:pt x="227457" y="119221"/>
                    <a:pt x="226441" y="117348"/>
                    <a:pt x="225616" y="115633"/>
                  </a:cubicBezTo>
                  <a:cubicBezTo>
                    <a:pt x="224790" y="113919"/>
                    <a:pt x="224219" y="112458"/>
                    <a:pt x="223552" y="110776"/>
                  </a:cubicBezTo>
                  <a:cubicBezTo>
                    <a:pt x="223203" y="109887"/>
                    <a:pt x="222758" y="109061"/>
                    <a:pt x="222441" y="108141"/>
                  </a:cubicBezTo>
                  <a:cubicBezTo>
                    <a:pt x="222251" y="107613"/>
                    <a:pt x="222102" y="107071"/>
                    <a:pt x="221996" y="106521"/>
                  </a:cubicBezTo>
                  <a:lnTo>
                    <a:pt x="221615" y="106521"/>
                  </a:lnTo>
                  <a:cubicBezTo>
                    <a:pt x="221615" y="106204"/>
                    <a:pt x="221361" y="105886"/>
                    <a:pt x="221266" y="105569"/>
                  </a:cubicBezTo>
                  <a:lnTo>
                    <a:pt x="218504" y="96044"/>
                  </a:lnTo>
                  <a:lnTo>
                    <a:pt x="209360" y="99727"/>
                  </a:lnTo>
                  <a:cubicBezTo>
                    <a:pt x="207772" y="100362"/>
                    <a:pt x="206185" y="101219"/>
                    <a:pt x="204343" y="102045"/>
                  </a:cubicBezTo>
                  <a:cubicBezTo>
                    <a:pt x="185642" y="110998"/>
                    <a:pt x="160369" y="130842"/>
                    <a:pt x="151956" y="161481"/>
                  </a:cubicBezTo>
                  <a:cubicBezTo>
                    <a:pt x="151956" y="161036"/>
                    <a:pt x="151733" y="160592"/>
                    <a:pt x="151606" y="160147"/>
                  </a:cubicBezTo>
                  <a:lnTo>
                    <a:pt x="151606" y="160147"/>
                  </a:lnTo>
                  <a:cubicBezTo>
                    <a:pt x="149560" y="153203"/>
                    <a:pt x="148345" y="146041"/>
                    <a:pt x="147987" y="138811"/>
                  </a:cubicBezTo>
                  <a:close/>
                  <a:moveTo>
                    <a:pt x="169069" y="166307"/>
                  </a:moveTo>
                  <a:cubicBezTo>
                    <a:pt x="175641" y="141637"/>
                    <a:pt x="196025" y="126873"/>
                    <a:pt x="207677" y="120269"/>
                  </a:cubicBezTo>
                  <a:cubicBezTo>
                    <a:pt x="208026" y="121031"/>
                    <a:pt x="208534" y="121666"/>
                    <a:pt x="208883" y="122428"/>
                  </a:cubicBezTo>
                  <a:cubicBezTo>
                    <a:pt x="210155" y="125010"/>
                    <a:pt x="211565" y="127522"/>
                    <a:pt x="213106" y="129953"/>
                  </a:cubicBezTo>
                  <a:cubicBezTo>
                    <a:pt x="215200" y="133348"/>
                    <a:pt x="217512" y="136604"/>
                    <a:pt x="220028" y="139700"/>
                  </a:cubicBezTo>
                  <a:lnTo>
                    <a:pt x="220409" y="140176"/>
                  </a:lnTo>
                  <a:cubicBezTo>
                    <a:pt x="231652" y="153557"/>
                    <a:pt x="245175" y="164843"/>
                    <a:pt x="260350" y="173514"/>
                  </a:cubicBezTo>
                  <a:cubicBezTo>
                    <a:pt x="260668" y="173704"/>
                    <a:pt x="261049" y="173895"/>
                    <a:pt x="261366" y="174117"/>
                  </a:cubicBezTo>
                  <a:cubicBezTo>
                    <a:pt x="264859" y="176107"/>
                    <a:pt x="268192" y="177917"/>
                    <a:pt x="271367" y="179546"/>
                  </a:cubicBezTo>
                  <a:lnTo>
                    <a:pt x="275400" y="181547"/>
                  </a:lnTo>
                  <a:cubicBezTo>
                    <a:pt x="277432" y="182531"/>
                    <a:pt x="279241" y="183388"/>
                    <a:pt x="281019" y="184182"/>
                  </a:cubicBezTo>
                  <a:cubicBezTo>
                    <a:pt x="282797" y="184976"/>
                    <a:pt x="284194" y="185642"/>
                    <a:pt x="285687" y="186341"/>
                  </a:cubicBezTo>
                  <a:cubicBezTo>
                    <a:pt x="284679" y="192430"/>
                    <a:pt x="283150" y="198421"/>
                    <a:pt x="281115" y="204248"/>
                  </a:cubicBezTo>
                  <a:cubicBezTo>
                    <a:pt x="277289" y="215428"/>
                    <a:pt x="271481" y="225828"/>
                    <a:pt x="263970" y="234950"/>
                  </a:cubicBezTo>
                  <a:lnTo>
                    <a:pt x="262763" y="236379"/>
                  </a:lnTo>
                  <a:lnTo>
                    <a:pt x="261842" y="237363"/>
                  </a:lnTo>
                  <a:lnTo>
                    <a:pt x="260604" y="238951"/>
                  </a:lnTo>
                  <a:cubicBezTo>
                    <a:pt x="260604" y="239141"/>
                    <a:pt x="247460" y="259175"/>
                    <a:pt x="228187" y="261525"/>
                  </a:cubicBezTo>
                  <a:cubicBezTo>
                    <a:pt x="208915" y="259175"/>
                    <a:pt x="195929" y="239141"/>
                    <a:pt x="195802" y="238951"/>
                  </a:cubicBezTo>
                  <a:lnTo>
                    <a:pt x="194564" y="237395"/>
                  </a:lnTo>
                  <a:lnTo>
                    <a:pt x="193675" y="236474"/>
                  </a:lnTo>
                  <a:lnTo>
                    <a:pt x="192088" y="234633"/>
                  </a:lnTo>
                  <a:cubicBezTo>
                    <a:pt x="184499" y="225276"/>
                    <a:pt x="178659" y="214628"/>
                    <a:pt x="174847" y="203200"/>
                  </a:cubicBezTo>
                  <a:cubicBezTo>
                    <a:pt x="170791" y="191397"/>
                    <a:pt x="168835" y="178975"/>
                    <a:pt x="169069" y="166497"/>
                  </a:cubicBezTo>
                  <a:close/>
                  <a:moveTo>
                    <a:pt x="228187" y="279686"/>
                  </a:moveTo>
                  <a:lnTo>
                    <a:pt x="228187" y="279686"/>
                  </a:lnTo>
                  <a:cubicBezTo>
                    <a:pt x="237438" y="278876"/>
                    <a:pt x="246325" y="275706"/>
                    <a:pt x="254000" y="270478"/>
                  </a:cubicBezTo>
                  <a:lnTo>
                    <a:pt x="254000" y="292100"/>
                  </a:lnTo>
                  <a:lnTo>
                    <a:pt x="228251" y="330835"/>
                  </a:lnTo>
                  <a:lnTo>
                    <a:pt x="202470" y="292100"/>
                  </a:lnTo>
                  <a:lnTo>
                    <a:pt x="202470" y="270478"/>
                  </a:lnTo>
                  <a:cubicBezTo>
                    <a:pt x="210111" y="275702"/>
                    <a:pt x="218967" y="278872"/>
                    <a:pt x="228187" y="279686"/>
                  </a:cubicBezTo>
                  <a:close/>
                  <a:moveTo>
                    <a:pt x="267018" y="304800"/>
                  </a:moveTo>
                  <a:lnTo>
                    <a:pt x="273368" y="307975"/>
                  </a:lnTo>
                  <a:lnTo>
                    <a:pt x="268002" y="345154"/>
                  </a:lnTo>
                  <a:lnTo>
                    <a:pt x="248952" y="331978"/>
                  </a:lnTo>
                  <a:close/>
                  <a:moveTo>
                    <a:pt x="207645" y="332296"/>
                  </a:moveTo>
                  <a:lnTo>
                    <a:pt x="189135" y="344996"/>
                  </a:lnTo>
                  <a:lnTo>
                    <a:pt x="183769" y="307975"/>
                  </a:lnTo>
                  <a:lnTo>
                    <a:pt x="189548" y="305149"/>
                  </a:lnTo>
                  <a:close/>
                  <a:moveTo>
                    <a:pt x="228600" y="397701"/>
                  </a:moveTo>
                  <a:lnTo>
                    <a:pt x="223329" y="366173"/>
                  </a:lnTo>
                  <a:lnTo>
                    <a:pt x="228600" y="355156"/>
                  </a:lnTo>
                  <a:lnTo>
                    <a:pt x="233871" y="366109"/>
                  </a:lnTo>
                  <a:close/>
                  <a:moveTo>
                    <a:pt x="375349" y="439388"/>
                  </a:moveTo>
                  <a:lnTo>
                    <a:pt x="236442" y="439388"/>
                  </a:lnTo>
                  <a:lnTo>
                    <a:pt x="249142" y="363030"/>
                  </a:lnTo>
                  <a:lnTo>
                    <a:pt x="242538" y="349250"/>
                  </a:lnTo>
                  <a:lnTo>
                    <a:pt x="269875" y="367887"/>
                  </a:lnTo>
                  <a:lnTo>
                    <a:pt x="283686" y="361950"/>
                  </a:lnTo>
                  <a:lnTo>
                    <a:pt x="290290" y="316198"/>
                  </a:lnTo>
                  <a:lnTo>
                    <a:pt x="307975" y="324612"/>
                  </a:lnTo>
                  <a:lnTo>
                    <a:pt x="359982" y="350012"/>
                  </a:lnTo>
                  <a:cubicBezTo>
                    <a:pt x="359982" y="350012"/>
                    <a:pt x="376428" y="356362"/>
                    <a:pt x="375476" y="378587"/>
                  </a:cubicBezTo>
                  <a:close/>
                  <a:moveTo>
                    <a:pt x="439357" y="439388"/>
                  </a:moveTo>
                  <a:lnTo>
                    <a:pt x="393192" y="439388"/>
                  </a:lnTo>
                  <a:lnTo>
                    <a:pt x="393192" y="378746"/>
                  </a:lnTo>
                  <a:cubicBezTo>
                    <a:pt x="394684" y="344107"/>
                    <a:pt x="367157" y="333629"/>
                    <a:pt x="366840" y="333534"/>
                  </a:cubicBezTo>
                  <a:lnTo>
                    <a:pt x="271780" y="287179"/>
                  </a:lnTo>
                  <a:lnTo>
                    <a:pt x="271780" y="254000"/>
                  </a:lnTo>
                  <a:cubicBezTo>
                    <a:pt x="273304" y="252063"/>
                    <a:pt x="274542" y="250381"/>
                    <a:pt x="275177" y="249492"/>
                  </a:cubicBezTo>
                  <a:cubicBezTo>
                    <a:pt x="284172" y="239222"/>
                    <a:pt x="291296" y="227455"/>
                    <a:pt x="296228" y="214725"/>
                  </a:cubicBezTo>
                  <a:cubicBezTo>
                    <a:pt x="331365" y="181721"/>
                    <a:pt x="337426" y="128124"/>
                    <a:pt x="310547" y="88106"/>
                  </a:cubicBezTo>
                  <a:cubicBezTo>
                    <a:pt x="310007" y="87313"/>
                    <a:pt x="309372" y="86582"/>
                    <a:pt x="308832" y="85789"/>
                  </a:cubicBezTo>
                  <a:cubicBezTo>
                    <a:pt x="290354" y="59836"/>
                    <a:pt x="260458" y="44433"/>
                    <a:pt x="228600" y="44450"/>
                  </a:cubicBezTo>
                  <a:cubicBezTo>
                    <a:pt x="225117" y="44520"/>
                    <a:pt x="221640" y="44785"/>
                    <a:pt x="218186" y="45244"/>
                  </a:cubicBezTo>
                  <a:cubicBezTo>
                    <a:pt x="217456" y="45244"/>
                    <a:pt x="216757" y="45244"/>
                    <a:pt x="216059" y="45244"/>
                  </a:cubicBezTo>
                  <a:cubicBezTo>
                    <a:pt x="168639" y="51282"/>
                    <a:pt x="132414" y="90521"/>
                    <a:pt x="130175" y="138271"/>
                  </a:cubicBezTo>
                  <a:cubicBezTo>
                    <a:pt x="130175" y="139859"/>
                    <a:pt x="129953" y="141446"/>
                    <a:pt x="129953" y="143034"/>
                  </a:cubicBezTo>
                  <a:cubicBezTo>
                    <a:pt x="129946" y="165847"/>
                    <a:pt x="137883" y="187951"/>
                    <a:pt x="152400" y="205550"/>
                  </a:cubicBezTo>
                  <a:cubicBezTo>
                    <a:pt x="152486" y="205640"/>
                    <a:pt x="152551" y="205749"/>
                    <a:pt x="152591" y="205867"/>
                  </a:cubicBezTo>
                  <a:lnTo>
                    <a:pt x="164179" y="223774"/>
                  </a:lnTo>
                  <a:cubicBezTo>
                    <a:pt x="162624" y="220599"/>
                    <a:pt x="161004" y="217202"/>
                    <a:pt x="159607" y="213487"/>
                  </a:cubicBezTo>
                  <a:cubicBezTo>
                    <a:pt x="164293" y="225820"/>
                    <a:pt x="171011" y="237282"/>
                    <a:pt x="179483" y="247396"/>
                  </a:cubicBezTo>
                  <a:lnTo>
                    <a:pt x="179483" y="247396"/>
                  </a:lnTo>
                  <a:lnTo>
                    <a:pt x="181197" y="249333"/>
                  </a:lnTo>
                  <a:cubicBezTo>
                    <a:pt x="181801" y="250222"/>
                    <a:pt x="183039" y="251904"/>
                    <a:pt x="184563" y="253841"/>
                  </a:cubicBezTo>
                  <a:lnTo>
                    <a:pt x="184563" y="287592"/>
                  </a:lnTo>
                  <a:lnTo>
                    <a:pt x="91218" y="333185"/>
                  </a:lnTo>
                  <a:cubicBezTo>
                    <a:pt x="90043" y="333629"/>
                    <a:pt x="62643" y="344107"/>
                    <a:pt x="64008" y="378365"/>
                  </a:cubicBezTo>
                  <a:lnTo>
                    <a:pt x="64008" y="439325"/>
                  </a:lnTo>
                  <a:lnTo>
                    <a:pt x="17844" y="439325"/>
                  </a:lnTo>
                  <a:lnTo>
                    <a:pt x="17844" y="17844"/>
                  </a:lnTo>
                  <a:lnTo>
                    <a:pt x="439357" y="17844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700" b="1" dirty="0">
                <a:solidFill>
                  <a:schemeClr val="accent1"/>
                </a:solidFill>
              </a:endParaRPr>
            </a:p>
          </p:txBody>
        </p:sp>
        <p:sp>
          <p:nvSpPr>
            <p:cNvPr id="842" name="Freeform 178">
              <a:extLst>
                <a:ext uri="{FF2B5EF4-FFF2-40B4-BE49-F238E27FC236}">
                  <a16:creationId xmlns:a16="http://schemas.microsoft.com/office/drawing/2014/main" id="{A8F4B5E3-C12A-F68B-F406-D861B3997BB1}"/>
                </a:ext>
              </a:extLst>
            </p:cNvPr>
            <p:cNvSpPr/>
            <p:nvPr/>
          </p:nvSpPr>
          <p:spPr>
            <a:xfrm>
              <a:off x="1853442" y="5696944"/>
              <a:ext cx="41116" cy="41116"/>
            </a:xfrm>
            <a:custGeom>
              <a:avLst/>
              <a:gdLst>
                <a:gd name="connsiteX0" fmla="*/ 27464 w 41116"/>
                <a:gd name="connsiteY0" fmla="*/ 0 h 41116"/>
                <a:gd name="connsiteX1" fmla="*/ 13653 w 41116"/>
                <a:gd name="connsiteY1" fmla="*/ 0 h 41116"/>
                <a:gd name="connsiteX2" fmla="*/ 13653 w 41116"/>
                <a:gd name="connsiteY2" fmla="*/ 13653 h 41116"/>
                <a:gd name="connsiteX3" fmla="*/ 0 w 41116"/>
                <a:gd name="connsiteY3" fmla="*/ 13653 h 41116"/>
                <a:gd name="connsiteX4" fmla="*/ 0 w 41116"/>
                <a:gd name="connsiteY4" fmla="*/ 27464 h 41116"/>
                <a:gd name="connsiteX5" fmla="*/ 13653 w 41116"/>
                <a:gd name="connsiteY5" fmla="*/ 27464 h 41116"/>
                <a:gd name="connsiteX6" fmla="*/ 13653 w 41116"/>
                <a:gd name="connsiteY6" fmla="*/ 41116 h 41116"/>
                <a:gd name="connsiteX7" fmla="*/ 27464 w 41116"/>
                <a:gd name="connsiteY7" fmla="*/ 41116 h 41116"/>
                <a:gd name="connsiteX8" fmla="*/ 27464 w 41116"/>
                <a:gd name="connsiteY8" fmla="*/ 27464 h 41116"/>
                <a:gd name="connsiteX9" fmla="*/ 41116 w 41116"/>
                <a:gd name="connsiteY9" fmla="*/ 27464 h 41116"/>
                <a:gd name="connsiteX10" fmla="*/ 41116 w 41116"/>
                <a:gd name="connsiteY10" fmla="*/ 13653 h 41116"/>
                <a:gd name="connsiteX11" fmla="*/ 27464 w 41116"/>
                <a:gd name="connsiteY11" fmla="*/ 13653 h 41116"/>
                <a:gd name="connsiteX12" fmla="*/ 27464 w 41116"/>
                <a:gd name="connsiteY12" fmla="*/ 0 h 4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16" h="41116">
                  <a:moveTo>
                    <a:pt x="27464" y="0"/>
                  </a:moveTo>
                  <a:lnTo>
                    <a:pt x="13653" y="0"/>
                  </a:lnTo>
                  <a:lnTo>
                    <a:pt x="13653" y="13653"/>
                  </a:lnTo>
                  <a:lnTo>
                    <a:pt x="0" y="13653"/>
                  </a:lnTo>
                  <a:lnTo>
                    <a:pt x="0" y="27464"/>
                  </a:lnTo>
                  <a:lnTo>
                    <a:pt x="13653" y="27464"/>
                  </a:lnTo>
                  <a:lnTo>
                    <a:pt x="13653" y="41116"/>
                  </a:lnTo>
                  <a:lnTo>
                    <a:pt x="27464" y="41116"/>
                  </a:lnTo>
                  <a:lnTo>
                    <a:pt x="27464" y="27464"/>
                  </a:lnTo>
                  <a:lnTo>
                    <a:pt x="41116" y="27464"/>
                  </a:lnTo>
                  <a:lnTo>
                    <a:pt x="41116" y="13653"/>
                  </a:lnTo>
                  <a:lnTo>
                    <a:pt x="27464" y="13653"/>
                  </a:lnTo>
                  <a:lnTo>
                    <a:pt x="27464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7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844" name="Content Placeholder 16">
            <a:extLst>
              <a:ext uri="{FF2B5EF4-FFF2-40B4-BE49-F238E27FC236}">
                <a16:creationId xmlns:a16="http://schemas.microsoft.com/office/drawing/2014/main" id="{7536F49C-9C69-F7CC-83B6-8F195640417E}"/>
              </a:ext>
            </a:extLst>
          </p:cNvPr>
          <p:cNvSpPr txBox="1">
            <a:spLocks/>
          </p:cNvSpPr>
          <p:nvPr/>
        </p:nvSpPr>
        <p:spPr bwMode="auto">
          <a:xfrm>
            <a:off x="3007426" y="1338995"/>
            <a:ext cx="2016000" cy="720000"/>
          </a:xfrm>
          <a:prstGeom prst="snip2DiagRect">
            <a:avLst/>
          </a:prstGeom>
          <a:solidFill>
            <a:schemeClr val="tx2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lIns="246271" tIns="30783" rIns="61568" bIns="30783" anchor="ctr"/>
          <a:lstStyle/>
          <a:p>
            <a:pPr marL="0" marR="0" lvl="1" indent="0" algn="ctr" defTabSz="89169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5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srgbClr val="013476"/>
                </a:solidFill>
              </a:rPr>
              <a:t>188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856" name="TextBox 855">
            <a:extLst>
              <a:ext uri="{FF2B5EF4-FFF2-40B4-BE49-F238E27FC236}">
                <a16:creationId xmlns:a16="http://schemas.microsoft.com/office/drawing/2014/main" id="{D76E1507-DB10-2390-6BF5-B0904A8E7181}"/>
              </a:ext>
            </a:extLst>
          </p:cNvPr>
          <p:cNvSpPr txBox="1"/>
          <p:nvPr/>
        </p:nvSpPr>
        <p:spPr>
          <a:xfrm>
            <a:off x="2945354" y="892695"/>
            <a:ext cx="25940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b="1" i="1" dirty="0">
                <a:solidFill>
                  <a:schemeClr val="tx1"/>
                </a:solidFill>
              </a:rPr>
              <a:t>Αναμενόμενες προσλήψεις 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sp>
        <p:nvSpPr>
          <p:cNvPr id="857" name="Content Placeholder 16">
            <a:extLst>
              <a:ext uri="{FF2B5EF4-FFF2-40B4-BE49-F238E27FC236}">
                <a16:creationId xmlns:a16="http://schemas.microsoft.com/office/drawing/2014/main" id="{B6FDEBC6-327B-B68B-FF56-451AA60F6993}"/>
              </a:ext>
            </a:extLst>
          </p:cNvPr>
          <p:cNvSpPr txBox="1">
            <a:spLocks/>
          </p:cNvSpPr>
          <p:nvPr/>
        </p:nvSpPr>
        <p:spPr bwMode="auto">
          <a:xfrm>
            <a:off x="3007426" y="2266937"/>
            <a:ext cx="2016000" cy="720000"/>
          </a:xfrm>
          <a:prstGeom prst="snip2DiagRect">
            <a:avLst/>
          </a:prstGeom>
          <a:solidFill>
            <a:schemeClr val="tx2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lIns="246271" tIns="30783" rIns="61568" bIns="30783" anchor="ctr"/>
          <a:lstStyle/>
          <a:p>
            <a:pPr marL="0" marR="0" lvl="1" indent="0" algn="ctr" defTabSz="89169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5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srgbClr val="013476"/>
                </a:solidFill>
              </a:rPr>
              <a:t>97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858" name="Content Placeholder 16">
            <a:extLst>
              <a:ext uri="{FF2B5EF4-FFF2-40B4-BE49-F238E27FC236}">
                <a16:creationId xmlns:a16="http://schemas.microsoft.com/office/drawing/2014/main" id="{DAEB0DCB-185E-E933-AA49-E154C91EF1E2}"/>
              </a:ext>
            </a:extLst>
          </p:cNvPr>
          <p:cNvSpPr txBox="1">
            <a:spLocks/>
          </p:cNvSpPr>
          <p:nvPr/>
        </p:nvSpPr>
        <p:spPr bwMode="auto">
          <a:xfrm>
            <a:off x="3007426" y="3229808"/>
            <a:ext cx="2016000" cy="720000"/>
          </a:xfrm>
          <a:prstGeom prst="snip2DiagRect">
            <a:avLst/>
          </a:prstGeom>
          <a:solidFill>
            <a:schemeClr val="tx2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lIns="246271" tIns="30783" rIns="61568" bIns="30783" anchor="ctr"/>
          <a:lstStyle/>
          <a:p>
            <a:pPr marL="0" marR="0" lvl="1" indent="0" algn="ctr" defTabSz="89169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5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srgbClr val="013476"/>
                </a:solidFill>
              </a:rPr>
              <a:t>30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861" name="Content Placeholder 16">
            <a:extLst>
              <a:ext uri="{FF2B5EF4-FFF2-40B4-BE49-F238E27FC236}">
                <a16:creationId xmlns:a16="http://schemas.microsoft.com/office/drawing/2014/main" id="{AC29874E-2B3D-3969-3192-C4A1ED67F25F}"/>
              </a:ext>
            </a:extLst>
          </p:cNvPr>
          <p:cNvSpPr txBox="1">
            <a:spLocks/>
          </p:cNvSpPr>
          <p:nvPr/>
        </p:nvSpPr>
        <p:spPr bwMode="auto">
          <a:xfrm>
            <a:off x="3007426" y="4174471"/>
            <a:ext cx="2016000" cy="720000"/>
          </a:xfrm>
          <a:prstGeom prst="snip2DiagRect">
            <a:avLst/>
          </a:prstGeom>
          <a:solidFill>
            <a:schemeClr val="tx2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lIns="246271" tIns="30783" rIns="61568" bIns="30783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2pPr marL="0" indent="0" algn="ctr" defTabSz="891697" eaLnBrk="1" fontAlgn="base" latinLnBrk="0" hangingPunct="1">
              <a:spcBef>
                <a:spcPct val="0"/>
              </a:spcBef>
              <a:spcAft>
                <a:spcPts val="85"/>
              </a:spcAft>
              <a:buClrTx/>
              <a:buSzTx/>
              <a:buFontTx/>
              <a:buNone/>
              <a:tabLst/>
              <a:defRPr sz="1200" b="1">
                <a:solidFill>
                  <a:srgbClr val="013476"/>
                </a:solidFill>
              </a:defRPr>
            </a:lvl2pPr>
          </a:lstStyle>
          <a:p>
            <a:pPr lvl="1"/>
            <a:r>
              <a:rPr lang="el-GR" sz="1600"/>
              <a:t>171</a:t>
            </a:r>
            <a:endParaRPr lang="en-GB" sz="1600" dirty="0"/>
          </a:p>
        </p:txBody>
      </p:sp>
      <p:sp>
        <p:nvSpPr>
          <p:cNvPr id="864" name="Isosceles Triangle 863">
            <a:extLst>
              <a:ext uri="{FF2B5EF4-FFF2-40B4-BE49-F238E27FC236}">
                <a16:creationId xmlns:a16="http://schemas.microsoft.com/office/drawing/2014/main" id="{2ED40023-98B0-1E0E-710E-0CB520B9F5A2}"/>
              </a:ext>
            </a:extLst>
          </p:cNvPr>
          <p:cNvSpPr/>
          <p:nvPr/>
        </p:nvSpPr>
        <p:spPr>
          <a:xfrm rot="5400000">
            <a:off x="4915627" y="2902384"/>
            <a:ext cx="1886551" cy="348460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5" name="TextBox 864">
            <a:extLst>
              <a:ext uri="{FF2B5EF4-FFF2-40B4-BE49-F238E27FC236}">
                <a16:creationId xmlns:a16="http://schemas.microsoft.com/office/drawing/2014/main" id="{1D2495AB-F6C2-DBD6-70DE-B7B1F0688900}"/>
              </a:ext>
            </a:extLst>
          </p:cNvPr>
          <p:cNvSpPr txBox="1"/>
          <p:nvPr/>
        </p:nvSpPr>
        <p:spPr>
          <a:xfrm>
            <a:off x="6806195" y="892695"/>
            <a:ext cx="13006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200" b="1" i="1" dirty="0">
                <a:solidFill>
                  <a:schemeClr val="tx1"/>
                </a:solidFill>
              </a:rPr>
              <a:t>Σε εξέλιξη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sp>
        <p:nvSpPr>
          <p:cNvPr id="866" name="Content Placeholder 16">
            <a:extLst>
              <a:ext uri="{FF2B5EF4-FFF2-40B4-BE49-F238E27FC236}">
                <a16:creationId xmlns:a16="http://schemas.microsoft.com/office/drawing/2014/main" id="{09183610-C985-06AE-7807-8533EDF2AE5B}"/>
              </a:ext>
            </a:extLst>
          </p:cNvPr>
          <p:cNvSpPr txBox="1">
            <a:spLocks/>
          </p:cNvSpPr>
          <p:nvPr/>
        </p:nvSpPr>
        <p:spPr bwMode="auto">
          <a:xfrm>
            <a:off x="6448529" y="2266937"/>
            <a:ext cx="2016000" cy="720000"/>
          </a:xfrm>
          <a:prstGeom prst="snip2DiagRect">
            <a:avLst/>
          </a:prstGeom>
          <a:solidFill>
            <a:schemeClr val="tx2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lIns="246271" tIns="30783" rIns="61568" bIns="30783" anchor="ctr"/>
          <a:lstStyle/>
          <a:p>
            <a:pPr marL="0" marR="0" lvl="1" indent="0" algn="ctr" defTabSz="89169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5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srgbClr val="013476"/>
                </a:solidFill>
              </a:rPr>
              <a:t>87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867" name="Content Placeholder 16">
            <a:extLst>
              <a:ext uri="{FF2B5EF4-FFF2-40B4-BE49-F238E27FC236}">
                <a16:creationId xmlns:a16="http://schemas.microsoft.com/office/drawing/2014/main" id="{DFEE547F-B208-3F3B-4C96-8F8677725B61}"/>
              </a:ext>
            </a:extLst>
          </p:cNvPr>
          <p:cNvSpPr txBox="1">
            <a:spLocks/>
          </p:cNvSpPr>
          <p:nvPr/>
        </p:nvSpPr>
        <p:spPr bwMode="auto">
          <a:xfrm>
            <a:off x="6448529" y="3229808"/>
            <a:ext cx="2016000" cy="720000"/>
          </a:xfrm>
          <a:prstGeom prst="snip2DiagRect">
            <a:avLst/>
          </a:prstGeom>
          <a:solidFill>
            <a:schemeClr val="tx2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lIns="246271" tIns="30783" rIns="61568" bIns="30783" anchor="ctr"/>
          <a:lstStyle/>
          <a:p>
            <a:pPr marL="0" marR="0" lvl="1" indent="0" algn="ctr" defTabSz="89169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5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srgbClr val="013476"/>
                </a:solidFill>
              </a:rPr>
              <a:t>26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525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>
          <a:extLst>
            <a:ext uri="{FF2B5EF4-FFF2-40B4-BE49-F238E27FC236}">
              <a16:creationId xmlns:a16="http://schemas.microsoft.com/office/drawing/2014/main" id="{BE278741-2E25-D508-5DC7-48ABA7129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19EDFF2-5D8A-FC09-BDEE-A21DB70B59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38897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95" imgH="396" progId="TCLayout.ActiveDocument.1">
                  <p:embed/>
                </p:oleObj>
              </mc:Choice>
              <mc:Fallback>
                <p:oleObj name="think-cell Slide" r:id="rId13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9" name="Google Shape;859;g2e945761aac_0_277">
            <a:extLst>
              <a:ext uri="{FF2B5EF4-FFF2-40B4-BE49-F238E27FC236}">
                <a16:creationId xmlns:a16="http://schemas.microsoft.com/office/drawing/2014/main" id="{1EDF7B96-741F-0618-5370-458B543E1A00}"/>
              </a:ext>
            </a:extLst>
          </p:cNvPr>
          <p:cNvSpPr/>
          <p:nvPr/>
        </p:nvSpPr>
        <p:spPr>
          <a:xfrm>
            <a:off x="4350" y="-4375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860" name="Google Shape;860;g2e945761aac_0_277">
            <a:extLst>
              <a:ext uri="{FF2B5EF4-FFF2-40B4-BE49-F238E27FC236}">
                <a16:creationId xmlns:a16="http://schemas.microsoft.com/office/drawing/2014/main" id="{15015239-F446-0864-DB2E-633B280BCF68}"/>
              </a:ext>
            </a:extLst>
          </p:cNvPr>
          <p:cNvSpPr/>
          <p:nvPr/>
        </p:nvSpPr>
        <p:spPr>
          <a:xfrm>
            <a:off x="4350" y="2377625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862" name="Google Shape;862;g2e945761aac_0_277">
            <a:extLst>
              <a:ext uri="{FF2B5EF4-FFF2-40B4-BE49-F238E27FC236}">
                <a16:creationId xmlns:a16="http://schemas.microsoft.com/office/drawing/2014/main" id="{62678A37-FDD3-0864-1D39-E186CF8E16F5}"/>
              </a:ext>
            </a:extLst>
          </p:cNvPr>
          <p:cNvSpPr txBox="1"/>
          <p:nvPr/>
        </p:nvSpPr>
        <p:spPr>
          <a:xfrm>
            <a:off x="8440286" y="4728006"/>
            <a:ext cx="522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l-GR" sz="1000">
                <a:latin typeface="Helvetica Neue"/>
                <a:ea typeface="Helvetica Neue"/>
                <a:cs typeface="Helvetica Neue"/>
                <a:sym typeface="Helvetica Neue"/>
              </a:rPr>
              <a:pPr/>
              <a:t>7</a:t>
            </a:fld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3" name="Google Shape;863;g2e945761aac_0_277">
            <a:extLst>
              <a:ext uri="{FF2B5EF4-FFF2-40B4-BE49-F238E27FC236}">
                <a16:creationId xmlns:a16="http://schemas.microsoft.com/office/drawing/2014/main" id="{21A590A7-E504-F320-B742-5E417C9CF971}"/>
              </a:ext>
            </a:extLst>
          </p:cNvPr>
          <p:cNvSpPr/>
          <p:nvPr/>
        </p:nvSpPr>
        <p:spPr>
          <a:xfrm>
            <a:off x="439051" y="178006"/>
            <a:ext cx="8554500" cy="5184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l-GR" sz="1600" dirty="0">
                <a:solidFill>
                  <a:schemeClr val="lt1"/>
                </a:solidFill>
              </a:rPr>
              <a:t>Πρόγραμμα εξυπηρέτησης και καθοδήγησης ασθενών σε συνεργασία με τον Ερυθρό Σταυρό </a:t>
            </a:r>
            <a:endParaRPr sz="1600" dirty="0">
              <a:solidFill>
                <a:schemeClr val="lt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746CE4-6B9F-CA70-5A19-D03F46D4CE15}"/>
              </a:ext>
            </a:extLst>
          </p:cNvPr>
          <p:cNvGrpSpPr/>
          <p:nvPr/>
        </p:nvGrpSpPr>
        <p:grpSpPr>
          <a:xfrm>
            <a:off x="658180" y="801876"/>
            <a:ext cx="8481470" cy="692497"/>
            <a:chOff x="473609" y="4165577"/>
            <a:chExt cx="8481470" cy="6924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1E6CA0-B8F7-BCB2-4043-0D8A6BE629D7}"/>
                </a:ext>
              </a:extLst>
            </p:cNvPr>
            <p:cNvSpPr txBox="1"/>
            <p:nvPr/>
          </p:nvSpPr>
          <p:spPr>
            <a:xfrm>
              <a:off x="1078286" y="4165577"/>
              <a:ext cx="7876793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300" dirty="0"/>
                <a:t>Υλοποίηση προγράμματος σε συνεργασία με </a:t>
              </a:r>
              <a:r>
                <a:rPr lang="el-GR" sz="1300" b="1" dirty="0">
                  <a:solidFill>
                    <a:srgbClr val="013476"/>
                  </a:solidFill>
                </a:rPr>
                <a:t>25 Στελέχη του Ερυθρού Σταυρού </a:t>
              </a:r>
              <a:r>
                <a:rPr lang="el-GR" sz="1300" dirty="0"/>
                <a:t>στα ΤΕΠ μεγάλων Νοσοκομείων της Αττικής (ΠΓΝ Αττικόν, ΓΝΑ Ευαγγελισμός, ΓΝΑ Γ. Γεννηματάς) με στόχο την </a:t>
              </a:r>
              <a:r>
                <a:rPr lang="el-GR" sz="1300" b="1" dirty="0">
                  <a:solidFill>
                    <a:srgbClr val="013476"/>
                  </a:solidFill>
                </a:rPr>
                <a:t>εξυπηρέτηση</a:t>
              </a:r>
              <a:r>
                <a:rPr lang="el-GR" sz="1300" dirty="0"/>
                <a:t> και </a:t>
              </a:r>
              <a:r>
                <a:rPr lang="el-GR" sz="1300" b="1" dirty="0">
                  <a:solidFill>
                    <a:srgbClr val="013476"/>
                  </a:solidFill>
                </a:rPr>
                <a:t>καθοδήγηση ασθενών</a:t>
              </a:r>
              <a:r>
                <a:rPr lang="el-GR" sz="1300" dirty="0"/>
                <a:t>.</a:t>
              </a:r>
            </a:p>
          </p:txBody>
        </p:sp>
        <p:sp>
          <p:nvSpPr>
            <p:cNvPr id="4" name="Freeform 104">
              <a:extLst>
                <a:ext uri="{FF2B5EF4-FFF2-40B4-BE49-F238E27FC236}">
                  <a16:creationId xmlns:a16="http://schemas.microsoft.com/office/drawing/2014/main" id="{8027EBF9-4940-B3CD-9A77-3A1C1B3C847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73609" y="4295825"/>
              <a:ext cx="430776" cy="432000"/>
            </a:xfrm>
            <a:custGeom>
              <a:avLst/>
              <a:gdLst>
                <a:gd name="T0" fmla="*/ 501 w 576"/>
                <a:gd name="T1" fmla="*/ 274 h 576"/>
                <a:gd name="T2" fmla="*/ 473 w 576"/>
                <a:gd name="T3" fmla="*/ 180 h 576"/>
                <a:gd name="T4" fmla="*/ 445 w 576"/>
                <a:gd name="T5" fmla="*/ 274 h 576"/>
                <a:gd name="T6" fmla="*/ 473 w 576"/>
                <a:gd name="T7" fmla="*/ 203 h 576"/>
                <a:gd name="T8" fmla="*/ 473 w 576"/>
                <a:gd name="T9" fmla="*/ 266 h 576"/>
                <a:gd name="T10" fmla="*/ 473 w 576"/>
                <a:gd name="T11" fmla="*/ 203 h 576"/>
                <a:gd name="T12" fmla="*/ 131 w 576"/>
                <a:gd name="T13" fmla="*/ 274 h 576"/>
                <a:gd name="T14" fmla="*/ 103 w 576"/>
                <a:gd name="T15" fmla="*/ 180 h 576"/>
                <a:gd name="T16" fmla="*/ 75 w 576"/>
                <a:gd name="T17" fmla="*/ 274 h 576"/>
                <a:gd name="T18" fmla="*/ 103 w 576"/>
                <a:gd name="T19" fmla="*/ 266 h 576"/>
                <a:gd name="T20" fmla="*/ 103 w 576"/>
                <a:gd name="T21" fmla="*/ 203 h 576"/>
                <a:gd name="T22" fmla="*/ 103 w 576"/>
                <a:gd name="T23" fmla="*/ 266 h 576"/>
                <a:gd name="T24" fmla="*/ 0 w 576"/>
                <a:gd name="T25" fmla="*/ 576 h 576"/>
                <a:gd name="T26" fmla="*/ 106 w 576"/>
                <a:gd name="T27" fmla="*/ 419 h 576"/>
                <a:gd name="T28" fmla="*/ 238 w 576"/>
                <a:gd name="T29" fmla="*/ 344 h 576"/>
                <a:gd name="T30" fmla="*/ 248 w 576"/>
                <a:gd name="T31" fmla="*/ 351 h 576"/>
                <a:gd name="T32" fmla="*/ 328 w 576"/>
                <a:gd name="T33" fmla="*/ 351 h 576"/>
                <a:gd name="T34" fmla="*/ 338 w 576"/>
                <a:gd name="T35" fmla="*/ 344 h 576"/>
                <a:gd name="T36" fmla="*/ 470 w 576"/>
                <a:gd name="T37" fmla="*/ 419 h 576"/>
                <a:gd name="T38" fmla="*/ 576 w 576"/>
                <a:gd name="T39" fmla="*/ 576 h 576"/>
                <a:gd name="T40" fmla="*/ 0 w 576"/>
                <a:gd name="T41" fmla="*/ 0 h 576"/>
                <a:gd name="T42" fmla="*/ 83 w 576"/>
                <a:gd name="T43" fmla="*/ 412 h 576"/>
                <a:gd name="T44" fmla="*/ 25 w 576"/>
                <a:gd name="T45" fmla="*/ 551 h 576"/>
                <a:gd name="T46" fmla="*/ 27 w 576"/>
                <a:gd name="T47" fmla="*/ 350 h 576"/>
                <a:gd name="T48" fmla="*/ 80 w 576"/>
                <a:gd name="T49" fmla="*/ 321 h 576"/>
                <a:gd name="T50" fmla="*/ 103 w 576"/>
                <a:gd name="T51" fmla="*/ 331 h 576"/>
                <a:gd name="T52" fmla="*/ 127 w 576"/>
                <a:gd name="T53" fmla="*/ 321 h 576"/>
                <a:gd name="T54" fmla="*/ 173 w 576"/>
                <a:gd name="T55" fmla="*/ 340 h 576"/>
                <a:gd name="T56" fmla="*/ 317 w 576"/>
                <a:gd name="T57" fmla="*/ 327 h 576"/>
                <a:gd name="T58" fmla="*/ 288 w 576"/>
                <a:gd name="T59" fmla="*/ 344 h 576"/>
                <a:gd name="T60" fmla="*/ 259 w 576"/>
                <a:gd name="T61" fmla="*/ 327 h 576"/>
                <a:gd name="T62" fmla="*/ 196 w 576"/>
                <a:gd name="T63" fmla="*/ 332 h 576"/>
                <a:gd name="T64" fmla="*/ 131 w 576"/>
                <a:gd name="T65" fmla="*/ 298 h 576"/>
                <a:gd name="T66" fmla="*/ 109 w 576"/>
                <a:gd name="T67" fmla="*/ 306 h 576"/>
                <a:gd name="T68" fmla="*/ 94 w 576"/>
                <a:gd name="T69" fmla="*/ 303 h 576"/>
                <a:gd name="T70" fmla="*/ 36 w 576"/>
                <a:gd name="T71" fmla="*/ 311 h 576"/>
                <a:gd name="T72" fmla="*/ 25 w 576"/>
                <a:gd name="T73" fmla="*/ 25 h 576"/>
                <a:gd name="T74" fmla="*/ 551 w 576"/>
                <a:gd name="T75" fmla="*/ 317 h 576"/>
                <a:gd name="T76" fmla="*/ 501 w 576"/>
                <a:gd name="T77" fmla="*/ 298 h 576"/>
                <a:gd name="T78" fmla="*/ 479 w 576"/>
                <a:gd name="T79" fmla="*/ 306 h 576"/>
                <a:gd name="T80" fmla="*/ 464 w 576"/>
                <a:gd name="T81" fmla="*/ 303 h 576"/>
                <a:gd name="T82" fmla="*/ 406 w 576"/>
                <a:gd name="T83" fmla="*/ 311 h 576"/>
                <a:gd name="T84" fmla="*/ 346 w 576"/>
                <a:gd name="T85" fmla="*/ 320 h 576"/>
                <a:gd name="T86" fmla="*/ 508 w 576"/>
                <a:gd name="T87" fmla="*/ 551 h 576"/>
                <a:gd name="T88" fmla="*/ 493 w 576"/>
                <a:gd name="T89" fmla="*/ 412 h 576"/>
                <a:gd name="T90" fmla="*/ 403 w 576"/>
                <a:gd name="T91" fmla="*/ 340 h 576"/>
                <a:gd name="T92" fmla="*/ 449 w 576"/>
                <a:gd name="T93" fmla="*/ 321 h 576"/>
                <a:gd name="T94" fmla="*/ 473 w 576"/>
                <a:gd name="T95" fmla="*/ 331 h 576"/>
                <a:gd name="T96" fmla="*/ 496 w 576"/>
                <a:gd name="T97" fmla="*/ 321 h 576"/>
                <a:gd name="T98" fmla="*/ 549 w 576"/>
                <a:gd name="T99" fmla="*/ 350 h 576"/>
                <a:gd name="T100" fmla="*/ 551 w 576"/>
                <a:gd name="T101" fmla="*/ 551 h 576"/>
                <a:gd name="T102" fmla="*/ 288 w 576"/>
                <a:gd name="T103" fmla="*/ 94 h 576"/>
                <a:gd name="T104" fmla="*/ 236 w 576"/>
                <a:gd name="T105" fmla="*/ 278 h 576"/>
                <a:gd name="T106" fmla="*/ 340 w 576"/>
                <a:gd name="T107" fmla="*/ 278 h 576"/>
                <a:gd name="T108" fmla="*/ 288 w 576"/>
                <a:gd name="T109" fmla="*/ 94 h 576"/>
                <a:gd name="T110" fmla="*/ 288 w 576"/>
                <a:gd name="T111" fmla="*/ 283 h 576"/>
                <a:gd name="T112" fmla="*/ 235 w 576"/>
                <a:gd name="T113" fmla="*/ 180 h 576"/>
                <a:gd name="T114" fmla="*/ 341 w 576"/>
                <a:gd name="T115" fmla="*/ 18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6" h="576">
                  <a:moveTo>
                    <a:pt x="473" y="289"/>
                  </a:moveTo>
                  <a:cubicBezTo>
                    <a:pt x="486" y="289"/>
                    <a:pt x="494" y="281"/>
                    <a:pt x="501" y="274"/>
                  </a:cubicBezTo>
                  <a:cubicBezTo>
                    <a:pt x="509" y="264"/>
                    <a:pt x="514" y="247"/>
                    <a:pt x="514" y="225"/>
                  </a:cubicBezTo>
                  <a:cubicBezTo>
                    <a:pt x="514" y="200"/>
                    <a:pt x="495" y="180"/>
                    <a:pt x="473" y="180"/>
                  </a:cubicBezTo>
                  <a:cubicBezTo>
                    <a:pt x="450" y="180"/>
                    <a:pt x="432" y="200"/>
                    <a:pt x="432" y="225"/>
                  </a:cubicBezTo>
                  <a:cubicBezTo>
                    <a:pt x="432" y="247"/>
                    <a:pt x="436" y="264"/>
                    <a:pt x="445" y="274"/>
                  </a:cubicBezTo>
                  <a:cubicBezTo>
                    <a:pt x="452" y="281"/>
                    <a:pt x="459" y="289"/>
                    <a:pt x="473" y="289"/>
                  </a:cubicBezTo>
                  <a:close/>
                  <a:moveTo>
                    <a:pt x="473" y="203"/>
                  </a:moveTo>
                  <a:cubicBezTo>
                    <a:pt x="483" y="203"/>
                    <a:pt x="491" y="213"/>
                    <a:pt x="491" y="225"/>
                  </a:cubicBezTo>
                  <a:cubicBezTo>
                    <a:pt x="491" y="241"/>
                    <a:pt x="486" y="266"/>
                    <a:pt x="473" y="266"/>
                  </a:cubicBezTo>
                  <a:cubicBezTo>
                    <a:pt x="460" y="266"/>
                    <a:pt x="455" y="241"/>
                    <a:pt x="455" y="225"/>
                  </a:cubicBezTo>
                  <a:cubicBezTo>
                    <a:pt x="455" y="213"/>
                    <a:pt x="463" y="203"/>
                    <a:pt x="473" y="203"/>
                  </a:cubicBezTo>
                  <a:close/>
                  <a:moveTo>
                    <a:pt x="103" y="289"/>
                  </a:moveTo>
                  <a:cubicBezTo>
                    <a:pt x="117" y="289"/>
                    <a:pt x="124" y="281"/>
                    <a:pt x="131" y="274"/>
                  </a:cubicBezTo>
                  <a:cubicBezTo>
                    <a:pt x="140" y="264"/>
                    <a:pt x="144" y="247"/>
                    <a:pt x="144" y="225"/>
                  </a:cubicBezTo>
                  <a:cubicBezTo>
                    <a:pt x="144" y="200"/>
                    <a:pt x="126" y="180"/>
                    <a:pt x="103" y="180"/>
                  </a:cubicBezTo>
                  <a:cubicBezTo>
                    <a:pt x="81" y="180"/>
                    <a:pt x="62" y="200"/>
                    <a:pt x="62" y="225"/>
                  </a:cubicBezTo>
                  <a:cubicBezTo>
                    <a:pt x="62" y="247"/>
                    <a:pt x="67" y="264"/>
                    <a:pt x="75" y="274"/>
                  </a:cubicBezTo>
                  <a:cubicBezTo>
                    <a:pt x="82" y="281"/>
                    <a:pt x="90" y="289"/>
                    <a:pt x="103" y="289"/>
                  </a:cubicBezTo>
                  <a:close/>
                  <a:moveTo>
                    <a:pt x="103" y="266"/>
                  </a:moveTo>
                  <a:cubicBezTo>
                    <a:pt x="90" y="266"/>
                    <a:pt x="85" y="241"/>
                    <a:pt x="85" y="225"/>
                  </a:cubicBezTo>
                  <a:cubicBezTo>
                    <a:pt x="85" y="213"/>
                    <a:pt x="93" y="203"/>
                    <a:pt x="103" y="203"/>
                  </a:cubicBezTo>
                  <a:cubicBezTo>
                    <a:pt x="113" y="203"/>
                    <a:pt x="121" y="213"/>
                    <a:pt x="121" y="225"/>
                  </a:cubicBezTo>
                  <a:cubicBezTo>
                    <a:pt x="121" y="241"/>
                    <a:pt x="116" y="266"/>
                    <a:pt x="103" y="266"/>
                  </a:cubicBezTo>
                  <a:close/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  <a:moveTo>
                    <a:pt x="288" y="94"/>
                  </a:moveTo>
                  <a:cubicBezTo>
                    <a:pt x="245" y="94"/>
                    <a:pt x="210" y="132"/>
                    <a:pt x="210" y="180"/>
                  </a:cubicBezTo>
                  <a:cubicBezTo>
                    <a:pt x="210" y="226"/>
                    <a:pt x="219" y="259"/>
                    <a:pt x="236" y="278"/>
                  </a:cubicBezTo>
                  <a:cubicBezTo>
                    <a:pt x="250" y="294"/>
                    <a:pt x="264" y="307"/>
                    <a:pt x="288" y="307"/>
                  </a:cubicBezTo>
                  <a:cubicBezTo>
                    <a:pt x="312" y="307"/>
                    <a:pt x="326" y="294"/>
                    <a:pt x="340" y="278"/>
                  </a:cubicBezTo>
                  <a:cubicBezTo>
                    <a:pt x="357" y="259"/>
                    <a:pt x="366" y="226"/>
                    <a:pt x="366" y="180"/>
                  </a:cubicBezTo>
                  <a:cubicBezTo>
                    <a:pt x="366" y="132"/>
                    <a:pt x="331" y="94"/>
                    <a:pt x="288" y="94"/>
                  </a:cubicBezTo>
                  <a:close/>
                  <a:moveTo>
                    <a:pt x="322" y="262"/>
                  </a:moveTo>
                  <a:cubicBezTo>
                    <a:pt x="307" y="278"/>
                    <a:pt x="300" y="283"/>
                    <a:pt x="288" y="283"/>
                  </a:cubicBezTo>
                  <a:cubicBezTo>
                    <a:pt x="276" y="283"/>
                    <a:pt x="269" y="278"/>
                    <a:pt x="254" y="262"/>
                  </a:cubicBezTo>
                  <a:cubicBezTo>
                    <a:pt x="242" y="248"/>
                    <a:pt x="235" y="218"/>
                    <a:pt x="235" y="180"/>
                  </a:cubicBezTo>
                  <a:cubicBezTo>
                    <a:pt x="235" y="146"/>
                    <a:pt x="259" y="118"/>
                    <a:pt x="288" y="118"/>
                  </a:cubicBezTo>
                  <a:cubicBezTo>
                    <a:pt x="317" y="118"/>
                    <a:pt x="341" y="146"/>
                    <a:pt x="341" y="180"/>
                  </a:cubicBezTo>
                  <a:cubicBezTo>
                    <a:pt x="341" y="218"/>
                    <a:pt x="334" y="248"/>
                    <a:pt x="322" y="262"/>
                  </a:cubicBezTo>
                  <a:close/>
                </a:path>
              </a:pathLst>
            </a:custGeom>
            <a:solidFill>
              <a:srgbClr val="0134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700" b="1" dirty="0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878" name="Chart 877">
            <a:extLst>
              <a:ext uri="{FF2B5EF4-FFF2-40B4-BE49-F238E27FC236}">
                <a16:creationId xmlns:a16="http://schemas.microsoft.com/office/drawing/2014/main" id="{84A1FF51-0D25-F350-D4C1-B63E86D2CAB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3542349"/>
              </p:ext>
            </p:extLst>
          </p:nvPr>
        </p:nvGraphicFramePr>
        <p:xfrm>
          <a:off x="6437313" y="1352550"/>
          <a:ext cx="2463800" cy="299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876" name="Google Shape;7;p6">
            <a:extLst>
              <a:ext uri="{FF2B5EF4-FFF2-40B4-BE49-F238E27FC236}">
                <a16:creationId xmlns:a16="http://schemas.microsoft.com/office/drawing/2014/main" id="{FBA4781A-8D2D-4196-FA79-BF4F82747940}"/>
              </a:ext>
            </a:extLst>
          </p:cNvPr>
          <p:cNvSpPr txBox="1"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8234363" y="2155825"/>
            <a:ext cx="3540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25400" tIns="0" rIns="254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566637E9-F685-4BFA-88CA-340C45A2E306}" type="datetime'''''''''''''2''8''''''''''''%'''''''''''''''''''">
              <a:rPr lang="en-GB" alt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28%</a:t>
            </a:fld>
            <a:endParaRPr lang="en-GB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300640-C732-2822-AE4B-9FC503E343BD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7083425" y="4224338"/>
            <a:ext cx="179388" cy="133350"/>
          </a:xfrm>
          <a:prstGeom prst="rect">
            <a:avLst/>
          </a:prstGeom>
          <a:solidFill>
            <a:srgbClr val="D3E5F6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47D88D-06B0-8F53-FE75-ACD5A6DE3479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083425" y="4675188"/>
            <a:ext cx="179388" cy="1333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17E78FB-8BA9-2001-F2A9-937E7D05CB97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7083425" y="4449763"/>
            <a:ext cx="179388" cy="133350"/>
          </a:xfrm>
          <a:prstGeom prst="rect">
            <a:avLst/>
          </a:prstGeom>
          <a:solidFill>
            <a:srgbClr val="002C96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Google Shape;7;p6">
            <a:extLst>
              <a:ext uri="{FF2B5EF4-FFF2-40B4-BE49-F238E27FC236}">
                <a16:creationId xmlns:a16="http://schemas.microsoft.com/office/drawing/2014/main" id="{70DEF064-C630-F1D0-6BCA-FA0B2950C499}"/>
              </a:ext>
            </a:extLst>
          </p:cNvPr>
          <p:cNvSpPr txBox="1"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7313613" y="4203700"/>
            <a:ext cx="10668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72B797F-838A-4724-89EB-CC1EC90EE4B5}" type="datetime'''''''''ΓΝΑ'''' ''''''''''Ε''υαγ''''γελ''''ι''σ''μ''ός''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/>
              <a:t>ΓΝΑ Ευαγγελισμός</a:t>
            </a:fld>
            <a:endParaRPr lang="en-GB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Google Shape;7;p6">
            <a:extLst>
              <a:ext uri="{FF2B5EF4-FFF2-40B4-BE49-F238E27FC236}">
                <a16:creationId xmlns:a16="http://schemas.microsoft.com/office/drawing/2014/main" id="{7C75E4B3-3539-D191-EB2E-26C60345FD1A}"/>
              </a:ext>
            </a:extLst>
          </p:cNvPr>
          <p:cNvSpPr txBox="1"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7313613" y="4654550"/>
            <a:ext cx="7000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81511E0-D816-42C1-B1BF-D043A4D26574}" type="datetime'ΠΓ''Ν'' ''Α''''τ''''''''''τ''''ι''''κ''''''''ό''''''''''''ν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ΠΓΝ Αττικόν</a:t>
            </a:fld>
            <a:endParaRPr lang="en-GB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Google Shape;7;p6">
            <a:extLst>
              <a:ext uri="{FF2B5EF4-FFF2-40B4-BE49-F238E27FC236}">
                <a16:creationId xmlns:a16="http://schemas.microsoft.com/office/drawing/2014/main" id="{C91A0776-D8E8-B93D-77C5-CAF4CDCB88C3}"/>
              </a:ext>
            </a:extLst>
          </p:cNvPr>
          <p:cNvSpPr txBox="1"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313613" y="4429125"/>
            <a:ext cx="10763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55EA54C-697E-4679-9E1A-C11F7BAE638E}" type="datetime'Γ''Ν''Α'''' ''Γ''.'''' ''Γε''''ννηματ''άς'''''''''''''''">
              <a:rPr lang="el-GR" alt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ΓΝΑ Γ. Γεννηματάς</a:t>
            </a:fld>
            <a:endParaRPr lang="en-GB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8" name="TextBox 847">
            <a:extLst>
              <a:ext uri="{FF2B5EF4-FFF2-40B4-BE49-F238E27FC236}">
                <a16:creationId xmlns:a16="http://schemas.microsoft.com/office/drawing/2014/main" id="{A4459CD3-A4A7-E913-42D7-C3B7274995B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265194" y="2712243"/>
            <a:ext cx="808038" cy="2778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sz="1200" b="1" i="1" dirty="0"/>
              <a:t>17.670</a:t>
            </a:r>
          </a:p>
        </p:txBody>
      </p:sp>
      <p:cxnSp>
        <p:nvCxnSpPr>
          <p:cNvPr id="854" name="Google Shape;789;p10">
            <a:extLst>
              <a:ext uri="{FF2B5EF4-FFF2-40B4-BE49-F238E27FC236}">
                <a16:creationId xmlns:a16="http://schemas.microsoft.com/office/drawing/2014/main" id="{83EC06C9-B3F4-9AF1-8D4B-18ACACDD0199}"/>
              </a:ext>
            </a:extLst>
          </p:cNvPr>
          <p:cNvCxnSpPr/>
          <p:nvPr/>
        </p:nvCxnSpPr>
        <p:spPr>
          <a:xfrm>
            <a:off x="550634" y="1570675"/>
            <a:ext cx="8280000" cy="0"/>
          </a:xfrm>
          <a:prstGeom prst="straightConnector1">
            <a:avLst/>
          </a:prstGeom>
          <a:noFill/>
          <a:ln w="9525" cap="flat" cmpd="sng">
            <a:solidFill>
              <a:srgbClr val="01347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55" name="Google Shape;209;p4">
            <a:extLst>
              <a:ext uri="{FF2B5EF4-FFF2-40B4-BE49-F238E27FC236}">
                <a16:creationId xmlns:a16="http://schemas.microsoft.com/office/drawing/2014/main" id="{29A8FE25-B417-9A6D-D2D5-18BAF43CDC49}"/>
              </a:ext>
            </a:extLst>
          </p:cNvPr>
          <p:cNvSpPr txBox="1"/>
          <p:nvPr/>
        </p:nvSpPr>
        <p:spPr>
          <a:xfrm>
            <a:off x="1208186" y="1677096"/>
            <a:ext cx="499059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None/>
            </a:pPr>
            <a:r>
              <a:rPr lang="el-GR" sz="1300" dirty="0">
                <a:solidFill>
                  <a:schemeClr val="tx1"/>
                </a:solidFill>
              </a:rPr>
              <a:t>Τον </a:t>
            </a:r>
            <a:r>
              <a:rPr lang="el-GR" sz="1300" b="1" dirty="0">
                <a:solidFill>
                  <a:srgbClr val="013476"/>
                </a:solidFill>
              </a:rPr>
              <a:t>Ιούνιο, 2025</a:t>
            </a:r>
            <a:r>
              <a:rPr lang="el-GR" sz="1300" dirty="0">
                <a:solidFill>
                  <a:schemeClr val="tx1"/>
                </a:solidFill>
              </a:rPr>
              <a:t> εξυπηρετήθηκαν </a:t>
            </a:r>
            <a:r>
              <a:rPr lang="el-GR" sz="1300" b="1" dirty="0">
                <a:solidFill>
                  <a:srgbClr val="013476"/>
                </a:solidFill>
              </a:rPr>
              <a:t>17.670</a:t>
            </a:r>
            <a:r>
              <a:rPr lang="el-GR" sz="1300" b="1" dirty="0">
                <a:solidFill>
                  <a:srgbClr val="3477B2"/>
                </a:solidFill>
              </a:rPr>
              <a:t> </a:t>
            </a:r>
            <a:r>
              <a:rPr lang="el-GR" sz="1300" dirty="0">
                <a:solidFill>
                  <a:schemeClr val="tx1"/>
                </a:solidFill>
              </a:rPr>
              <a:t>ασθενείς και συνοδοί στα ΤΕΠ των Νοσοκομείων της Αττικής.</a:t>
            </a:r>
            <a:endParaRPr sz="1300" dirty="0">
              <a:solidFill>
                <a:schemeClr val="tx1"/>
              </a:solidFill>
            </a:endParaRPr>
          </a:p>
        </p:txBody>
      </p:sp>
      <p:sp>
        <p:nvSpPr>
          <p:cNvPr id="872" name="Freeform 116">
            <a:extLst>
              <a:ext uri="{FF2B5EF4-FFF2-40B4-BE49-F238E27FC236}">
                <a16:creationId xmlns:a16="http://schemas.microsoft.com/office/drawing/2014/main" id="{2D17C0AE-9552-4BCF-3D2F-0CDE94F89F5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58180" y="1707297"/>
            <a:ext cx="430776" cy="432000"/>
          </a:xfrm>
          <a:custGeom>
            <a:avLst/>
            <a:gdLst>
              <a:gd name="T0" fmla="*/ 418 w 576"/>
              <a:gd name="T1" fmla="*/ 240 h 576"/>
              <a:gd name="T2" fmla="*/ 351 w 576"/>
              <a:gd name="T3" fmla="*/ 240 h 576"/>
              <a:gd name="T4" fmla="*/ 316 w 576"/>
              <a:gd name="T5" fmla="*/ 202 h 576"/>
              <a:gd name="T6" fmla="*/ 316 w 576"/>
              <a:gd name="T7" fmla="*/ 120 h 576"/>
              <a:gd name="T8" fmla="*/ 280 w 576"/>
              <a:gd name="T9" fmla="*/ 83 h 576"/>
              <a:gd name="T10" fmla="*/ 255 w 576"/>
              <a:gd name="T11" fmla="*/ 83 h 576"/>
              <a:gd name="T12" fmla="*/ 240 w 576"/>
              <a:gd name="T13" fmla="*/ 96 h 576"/>
              <a:gd name="T14" fmla="*/ 240 w 576"/>
              <a:gd name="T15" fmla="*/ 144 h 576"/>
              <a:gd name="T16" fmla="*/ 219 w 576"/>
              <a:gd name="T17" fmla="*/ 211 h 576"/>
              <a:gd name="T18" fmla="*/ 167 w 576"/>
              <a:gd name="T19" fmla="*/ 242 h 576"/>
              <a:gd name="T20" fmla="*/ 154 w 576"/>
              <a:gd name="T21" fmla="*/ 242 h 576"/>
              <a:gd name="T22" fmla="*/ 154 w 576"/>
              <a:gd name="T23" fmla="*/ 453 h 576"/>
              <a:gd name="T24" fmla="*/ 168 w 576"/>
              <a:gd name="T25" fmla="*/ 453 h 576"/>
              <a:gd name="T26" fmla="*/ 237 w 576"/>
              <a:gd name="T27" fmla="*/ 467 h 576"/>
              <a:gd name="T28" fmla="*/ 311 w 576"/>
              <a:gd name="T29" fmla="*/ 481 h 576"/>
              <a:gd name="T30" fmla="*/ 454 w 576"/>
              <a:gd name="T31" fmla="*/ 390 h 576"/>
              <a:gd name="T32" fmla="*/ 454 w 576"/>
              <a:gd name="T33" fmla="*/ 275 h 576"/>
              <a:gd name="T34" fmla="*/ 418 w 576"/>
              <a:gd name="T35" fmla="*/ 240 h 576"/>
              <a:gd name="T36" fmla="*/ 351 w 576"/>
              <a:gd name="T37" fmla="*/ 265 h 576"/>
              <a:gd name="T38" fmla="*/ 418 w 576"/>
              <a:gd name="T39" fmla="*/ 265 h 576"/>
              <a:gd name="T40" fmla="*/ 430 w 576"/>
              <a:gd name="T41" fmla="*/ 275 h 576"/>
              <a:gd name="T42" fmla="*/ 430 w 576"/>
              <a:gd name="T43" fmla="*/ 390 h 576"/>
              <a:gd name="T44" fmla="*/ 401 w 576"/>
              <a:gd name="T45" fmla="*/ 441 h 576"/>
              <a:gd name="T46" fmla="*/ 311 w 576"/>
              <a:gd name="T47" fmla="*/ 456 h 576"/>
              <a:gd name="T48" fmla="*/ 245 w 576"/>
              <a:gd name="T49" fmla="*/ 444 h 576"/>
              <a:gd name="T50" fmla="*/ 241 w 576"/>
              <a:gd name="T51" fmla="*/ 442 h 576"/>
              <a:gd name="T52" fmla="*/ 178 w 576"/>
              <a:gd name="T53" fmla="*/ 428 h 576"/>
              <a:gd name="T54" fmla="*/ 178 w 576"/>
              <a:gd name="T55" fmla="*/ 264 h 576"/>
              <a:gd name="T56" fmla="*/ 238 w 576"/>
              <a:gd name="T57" fmla="*/ 227 h 576"/>
              <a:gd name="T58" fmla="*/ 265 w 576"/>
              <a:gd name="T59" fmla="*/ 144 h 576"/>
              <a:gd name="T60" fmla="*/ 265 w 576"/>
              <a:gd name="T61" fmla="*/ 108 h 576"/>
              <a:gd name="T62" fmla="*/ 280 w 576"/>
              <a:gd name="T63" fmla="*/ 108 h 576"/>
              <a:gd name="T64" fmla="*/ 292 w 576"/>
              <a:gd name="T65" fmla="*/ 120 h 576"/>
              <a:gd name="T66" fmla="*/ 292 w 576"/>
              <a:gd name="T67" fmla="*/ 202 h 576"/>
              <a:gd name="T68" fmla="*/ 351 w 576"/>
              <a:gd name="T69" fmla="*/ 265 h 576"/>
              <a:gd name="T70" fmla="*/ 0 w 576"/>
              <a:gd name="T71" fmla="*/ 0 h 576"/>
              <a:gd name="T72" fmla="*/ 0 w 576"/>
              <a:gd name="T73" fmla="*/ 266 h 576"/>
              <a:gd name="T74" fmla="*/ 12 w 576"/>
              <a:gd name="T75" fmla="*/ 266 h 576"/>
              <a:gd name="T76" fmla="*/ 25 w 576"/>
              <a:gd name="T77" fmla="*/ 266 h 576"/>
              <a:gd name="T78" fmla="*/ 96 w 576"/>
              <a:gd name="T79" fmla="*/ 266 h 576"/>
              <a:gd name="T80" fmla="*/ 96 w 576"/>
              <a:gd name="T81" fmla="*/ 452 h 576"/>
              <a:gd name="T82" fmla="*/ 84 w 576"/>
              <a:gd name="T83" fmla="*/ 465 h 576"/>
              <a:gd name="T84" fmla="*/ 25 w 576"/>
              <a:gd name="T85" fmla="*/ 465 h 576"/>
              <a:gd name="T86" fmla="*/ 10 w 576"/>
              <a:gd name="T87" fmla="*/ 465 h 576"/>
              <a:gd name="T88" fmla="*/ 0 w 576"/>
              <a:gd name="T89" fmla="*/ 465 h 576"/>
              <a:gd name="T90" fmla="*/ 0 w 576"/>
              <a:gd name="T91" fmla="*/ 576 h 576"/>
              <a:gd name="T92" fmla="*/ 576 w 576"/>
              <a:gd name="T93" fmla="*/ 576 h 576"/>
              <a:gd name="T94" fmla="*/ 576 w 576"/>
              <a:gd name="T95" fmla="*/ 0 h 576"/>
              <a:gd name="T96" fmla="*/ 0 w 576"/>
              <a:gd name="T97" fmla="*/ 0 h 576"/>
              <a:gd name="T98" fmla="*/ 551 w 576"/>
              <a:gd name="T99" fmla="*/ 551 h 576"/>
              <a:gd name="T100" fmla="*/ 25 w 576"/>
              <a:gd name="T101" fmla="*/ 551 h 576"/>
              <a:gd name="T102" fmla="*/ 25 w 576"/>
              <a:gd name="T103" fmla="*/ 488 h 576"/>
              <a:gd name="T104" fmla="*/ 84 w 576"/>
              <a:gd name="T105" fmla="*/ 488 h 576"/>
              <a:gd name="T106" fmla="*/ 119 w 576"/>
              <a:gd name="T107" fmla="*/ 452 h 576"/>
              <a:gd name="T108" fmla="*/ 119 w 576"/>
              <a:gd name="T109" fmla="*/ 242 h 576"/>
              <a:gd name="T110" fmla="*/ 25 w 576"/>
              <a:gd name="T111" fmla="*/ 242 h 576"/>
              <a:gd name="T112" fmla="*/ 25 w 576"/>
              <a:gd name="T113" fmla="*/ 25 h 576"/>
              <a:gd name="T114" fmla="*/ 551 w 576"/>
              <a:gd name="T115" fmla="*/ 25 h 576"/>
              <a:gd name="T116" fmla="*/ 551 w 576"/>
              <a:gd name="T117" fmla="*/ 551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6" h="576">
                <a:moveTo>
                  <a:pt x="418" y="240"/>
                </a:moveTo>
                <a:cubicBezTo>
                  <a:pt x="351" y="240"/>
                  <a:pt x="351" y="240"/>
                  <a:pt x="351" y="240"/>
                </a:cubicBezTo>
                <a:cubicBezTo>
                  <a:pt x="333" y="240"/>
                  <a:pt x="316" y="222"/>
                  <a:pt x="316" y="202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16" y="99"/>
                  <a:pt x="300" y="83"/>
                  <a:pt x="280" y="83"/>
                </a:cubicBezTo>
                <a:cubicBezTo>
                  <a:pt x="255" y="83"/>
                  <a:pt x="255" y="83"/>
                  <a:pt x="255" y="83"/>
                </a:cubicBezTo>
                <a:cubicBezTo>
                  <a:pt x="247" y="83"/>
                  <a:pt x="240" y="89"/>
                  <a:pt x="240" y="96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40" y="168"/>
                  <a:pt x="233" y="192"/>
                  <a:pt x="219" y="211"/>
                </a:cubicBezTo>
                <a:cubicBezTo>
                  <a:pt x="205" y="231"/>
                  <a:pt x="187" y="242"/>
                  <a:pt x="167" y="242"/>
                </a:cubicBezTo>
                <a:cubicBezTo>
                  <a:pt x="154" y="242"/>
                  <a:pt x="154" y="242"/>
                  <a:pt x="154" y="242"/>
                </a:cubicBezTo>
                <a:cubicBezTo>
                  <a:pt x="154" y="453"/>
                  <a:pt x="154" y="453"/>
                  <a:pt x="154" y="453"/>
                </a:cubicBezTo>
                <a:cubicBezTo>
                  <a:pt x="168" y="453"/>
                  <a:pt x="168" y="453"/>
                  <a:pt x="168" y="453"/>
                </a:cubicBezTo>
                <a:cubicBezTo>
                  <a:pt x="198" y="454"/>
                  <a:pt x="218" y="460"/>
                  <a:pt x="237" y="467"/>
                </a:cubicBezTo>
                <a:cubicBezTo>
                  <a:pt x="258" y="474"/>
                  <a:pt x="279" y="481"/>
                  <a:pt x="311" y="481"/>
                </a:cubicBezTo>
                <a:cubicBezTo>
                  <a:pt x="378" y="481"/>
                  <a:pt x="454" y="470"/>
                  <a:pt x="454" y="390"/>
                </a:cubicBezTo>
                <a:cubicBezTo>
                  <a:pt x="454" y="275"/>
                  <a:pt x="454" y="275"/>
                  <a:pt x="454" y="275"/>
                </a:cubicBezTo>
                <a:cubicBezTo>
                  <a:pt x="454" y="256"/>
                  <a:pt x="437" y="240"/>
                  <a:pt x="418" y="240"/>
                </a:cubicBezTo>
                <a:close/>
                <a:moveTo>
                  <a:pt x="351" y="265"/>
                </a:moveTo>
                <a:cubicBezTo>
                  <a:pt x="418" y="265"/>
                  <a:pt x="418" y="265"/>
                  <a:pt x="418" y="265"/>
                </a:cubicBezTo>
                <a:cubicBezTo>
                  <a:pt x="424" y="265"/>
                  <a:pt x="430" y="270"/>
                  <a:pt x="430" y="275"/>
                </a:cubicBezTo>
                <a:cubicBezTo>
                  <a:pt x="430" y="390"/>
                  <a:pt x="430" y="390"/>
                  <a:pt x="430" y="390"/>
                </a:cubicBezTo>
                <a:cubicBezTo>
                  <a:pt x="430" y="414"/>
                  <a:pt x="420" y="430"/>
                  <a:pt x="401" y="441"/>
                </a:cubicBezTo>
                <a:cubicBezTo>
                  <a:pt x="382" y="451"/>
                  <a:pt x="353" y="456"/>
                  <a:pt x="311" y="456"/>
                </a:cubicBezTo>
                <a:cubicBezTo>
                  <a:pt x="283" y="456"/>
                  <a:pt x="266" y="450"/>
                  <a:pt x="245" y="444"/>
                </a:cubicBezTo>
                <a:cubicBezTo>
                  <a:pt x="241" y="442"/>
                  <a:pt x="241" y="442"/>
                  <a:pt x="241" y="442"/>
                </a:cubicBezTo>
                <a:cubicBezTo>
                  <a:pt x="224" y="437"/>
                  <a:pt x="204" y="430"/>
                  <a:pt x="178" y="428"/>
                </a:cubicBezTo>
                <a:cubicBezTo>
                  <a:pt x="178" y="264"/>
                  <a:pt x="178" y="264"/>
                  <a:pt x="178" y="264"/>
                </a:cubicBezTo>
                <a:cubicBezTo>
                  <a:pt x="201" y="261"/>
                  <a:pt x="222" y="248"/>
                  <a:pt x="238" y="227"/>
                </a:cubicBezTo>
                <a:cubicBezTo>
                  <a:pt x="255" y="205"/>
                  <a:pt x="265" y="176"/>
                  <a:pt x="265" y="144"/>
                </a:cubicBezTo>
                <a:cubicBezTo>
                  <a:pt x="265" y="108"/>
                  <a:pt x="265" y="108"/>
                  <a:pt x="265" y="108"/>
                </a:cubicBezTo>
                <a:cubicBezTo>
                  <a:pt x="280" y="108"/>
                  <a:pt x="280" y="108"/>
                  <a:pt x="280" y="108"/>
                </a:cubicBezTo>
                <a:cubicBezTo>
                  <a:pt x="287" y="108"/>
                  <a:pt x="292" y="113"/>
                  <a:pt x="292" y="120"/>
                </a:cubicBezTo>
                <a:cubicBezTo>
                  <a:pt x="292" y="202"/>
                  <a:pt x="292" y="202"/>
                  <a:pt x="292" y="202"/>
                </a:cubicBezTo>
                <a:cubicBezTo>
                  <a:pt x="292" y="236"/>
                  <a:pt x="320" y="265"/>
                  <a:pt x="351" y="265"/>
                </a:cubicBezTo>
                <a:close/>
                <a:moveTo>
                  <a:pt x="0" y="0"/>
                </a:moveTo>
                <a:cubicBezTo>
                  <a:pt x="0" y="266"/>
                  <a:pt x="0" y="266"/>
                  <a:pt x="0" y="266"/>
                </a:cubicBezTo>
                <a:cubicBezTo>
                  <a:pt x="12" y="266"/>
                  <a:pt x="12" y="266"/>
                  <a:pt x="12" y="266"/>
                </a:cubicBezTo>
                <a:cubicBezTo>
                  <a:pt x="25" y="266"/>
                  <a:pt x="25" y="266"/>
                  <a:pt x="25" y="26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96" y="452"/>
                  <a:pt x="96" y="452"/>
                  <a:pt x="96" y="452"/>
                </a:cubicBezTo>
                <a:cubicBezTo>
                  <a:pt x="96" y="457"/>
                  <a:pt x="92" y="465"/>
                  <a:pt x="84" y="465"/>
                </a:cubicBezTo>
                <a:cubicBezTo>
                  <a:pt x="25" y="465"/>
                  <a:pt x="25" y="465"/>
                  <a:pt x="25" y="465"/>
                </a:cubicBezTo>
                <a:cubicBezTo>
                  <a:pt x="10" y="465"/>
                  <a:pt x="10" y="465"/>
                  <a:pt x="10" y="465"/>
                </a:cubicBezTo>
                <a:cubicBezTo>
                  <a:pt x="0" y="465"/>
                  <a:pt x="0" y="465"/>
                  <a:pt x="0" y="465"/>
                </a:cubicBez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551" y="551"/>
                </a:moveTo>
                <a:cubicBezTo>
                  <a:pt x="25" y="551"/>
                  <a:pt x="25" y="551"/>
                  <a:pt x="25" y="551"/>
                </a:cubicBezTo>
                <a:cubicBezTo>
                  <a:pt x="25" y="488"/>
                  <a:pt x="25" y="488"/>
                  <a:pt x="25" y="488"/>
                </a:cubicBezTo>
                <a:cubicBezTo>
                  <a:pt x="84" y="488"/>
                  <a:pt x="84" y="488"/>
                  <a:pt x="84" y="488"/>
                </a:cubicBezTo>
                <a:cubicBezTo>
                  <a:pt x="105" y="488"/>
                  <a:pt x="119" y="470"/>
                  <a:pt x="119" y="452"/>
                </a:cubicBezTo>
                <a:cubicBezTo>
                  <a:pt x="119" y="242"/>
                  <a:pt x="119" y="242"/>
                  <a:pt x="119" y="242"/>
                </a:cubicBezTo>
                <a:cubicBezTo>
                  <a:pt x="25" y="242"/>
                  <a:pt x="25" y="242"/>
                  <a:pt x="25" y="242"/>
                </a:cubicBezTo>
                <a:cubicBezTo>
                  <a:pt x="25" y="25"/>
                  <a:pt x="25" y="25"/>
                  <a:pt x="25" y="25"/>
                </a:cubicBezTo>
                <a:cubicBezTo>
                  <a:pt x="551" y="25"/>
                  <a:pt x="551" y="25"/>
                  <a:pt x="551" y="25"/>
                </a:cubicBezTo>
                <a:lnTo>
                  <a:pt x="551" y="551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74" name="Google Shape;2858;p7">
            <a:extLst>
              <a:ext uri="{FF2B5EF4-FFF2-40B4-BE49-F238E27FC236}">
                <a16:creationId xmlns:a16="http://schemas.microsoft.com/office/drawing/2014/main" id="{5EA8A0B8-3A03-36A0-D9B9-3087B2D2AD23}"/>
              </a:ext>
            </a:extLst>
          </p:cNvPr>
          <p:cNvSpPr txBox="1"/>
          <p:nvPr/>
        </p:nvSpPr>
        <p:spPr>
          <a:xfrm>
            <a:off x="667967" y="2801741"/>
            <a:ext cx="5342761" cy="20459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08000" tIns="72000" rIns="108000" bIns="720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476"/>
              </a:buClr>
              <a:buSzPct val="100000"/>
              <a:buFont typeface="Georgia"/>
              <a:buAutoNum type="arabicPeriod"/>
            </a:pPr>
            <a:r>
              <a:rPr lang="el-G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Βελτίωση της ροής και της κατανομής των περιστατικών.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13476"/>
              </a:buClr>
              <a:buSzPct val="100000"/>
              <a:buFont typeface="Georgia"/>
              <a:buAutoNum type="arabicPeriod"/>
            </a:pPr>
            <a:r>
              <a:rPr lang="el-G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Μείωση του χρόνου αναμονής και αύξηση της ικανοποίησης των πολιτών μέσω καλύτερης καθοδήγησης, πληροφόρησης,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επικοινωνίας, διαχείρισης και παροχής υποστηρικτικών υπηρεσιών και παρεμβάσεων.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13476"/>
              </a:buClr>
              <a:buSzPct val="100000"/>
              <a:buFont typeface="Georgia"/>
              <a:buAutoNum type="arabicPeriod"/>
            </a:pPr>
            <a:r>
              <a:rPr lang="el-G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Ψυχοκοινωνική στήριξη ασθενών και συνοδών.</a:t>
            </a:r>
            <a:endParaRPr lang="en-US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13476"/>
              </a:buClr>
              <a:buSzPct val="100000"/>
              <a:buFont typeface="Georgia"/>
              <a:buAutoNum type="arabicPeriod"/>
            </a:pPr>
            <a:r>
              <a:rPr lang="el-G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Ενίσχυση της ανθρώπινης επαφής και υποστήριξης ατόμων σε κατάσταση κρίσης.</a:t>
            </a:r>
          </a:p>
        </p:txBody>
      </p:sp>
      <p:sp>
        <p:nvSpPr>
          <p:cNvPr id="875" name="TextBox 874">
            <a:extLst>
              <a:ext uri="{FF2B5EF4-FFF2-40B4-BE49-F238E27FC236}">
                <a16:creationId xmlns:a16="http://schemas.microsoft.com/office/drawing/2014/main" id="{D7F4EF63-5B03-1CF9-E5D7-BF18F2CFDA58}"/>
              </a:ext>
            </a:extLst>
          </p:cNvPr>
          <p:cNvSpPr txBox="1"/>
          <p:nvPr/>
        </p:nvSpPr>
        <p:spPr>
          <a:xfrm>
            <a:off x="574935" y="2377625"/>
            <a:ext cx="25940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b="1" i="1" dirty="0">
                <a:solidFill>
                  <a:schemeClr val="tx1"/>
                </a:solidFill>
              </a:rPr>
              <a:t>Κύρια αποτελέσματα</a:t>
            </a:r>
            <a:endParaRPr lang="en-GB" sz="1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7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47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462F7A-B66B-B740-0A61-0DC92B715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4840AED-AF80-3DCD-CADF-49F530BC63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78055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3662DF5-5D43-7907-5519-512FCBD08F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899E525-12F4-CB68-D6AE-0F853EE39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l-GR" dirty="0"/>
              <a:t>Ανακαινίσεις των ΤΕΠ Νοσοκομείων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1AEFC-3D60-F92A-5E9B-E06F3915F42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l-GR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4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>
          <a:extLst>
            <a:ext uri="{FF2B5EF4-FFF2-40B4-BE49-F238E27FC236}">
              <a16:creationId xmlns:a16="http://schemas.microsoft.com/office/drawing/2014/main" id="{A30832EC-C34E-7144-4E10-9158C4DC6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e945761aac_0_454">
            <a:extLst>
              <a:ext uri="{FF2B5EF4-FFF2-40B4-BE49-F238E27FC236}">
                <a16:creationId xmlns:a16="http://schemas.microsoft.com/office/drawing/2014/main" id="{CB48B4D5-235B-A524-CE57-FCCA12AF2A6C}"/>
              </a:ext>
            </a:extLst>
          </p:cNvPr>
          <p:cNvSpPr/>
          <p:nvPr/>
        </p:nvSpPr>
        <p:spPr>
          <a:xfrm>
            <a:off x="0" y="-2250"/>
            <a:ext cx="144000" cy="23820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1" name="Google Shape;951;g2e945761aac_0_454">
            <a:extLst>
              <a:ext uri="{FF2B5EF4-FFF2-40B4-BE49-F238E27FC236}">
                <a16:creationId xmlns:a16="http://schemas.microsoft.com/office/drawing/2014/main" id="{556B6F10-29B6-A09D-82AA-F57FA1FA3BEF}"/>
              </a:ext>
            </a:extLst>
          </p:cNvPr>
          <p:cNvSpPr/>
          <p:nvPr/>
        </p:nvSpPr>
        <p:spPr>
          <a:xfrm>
            <a:off x="0" y="2379750"/>
            <a:ext cx="144000" cy="2766000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0" name="Google Shape;960;g2e945761aac_0_454">
            <a:extLst>
              <a:ext uri="{FF2B5EF4-FFF2-40B4-BE49-F238E27FC236}">
                <a16:creationId xmlns:a16="http://schemas.microsoft.com/office/drawing/2014/main" id="{EBEDBDAE-C9AF-BBE4-0C2A-6ED63B559D51}"/>
              </a:ext>
            </a:extLst>
          </p:cNvPr>
          <p:cNvSpPr txBox="1"/>
          <p:nvPr/>
        </p:nvSpPr>
        <p:spPr>
          <a:xfrm>
            <a:off x="8440286" y="4728006"/>
            <a:ext cx="5220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l-G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1" name="Google Shape;961;g2e945761aac_0_454">
            <a:extLst>
              <a:ext uri="{FF2B5EF4-FFF2-40B4-BE49-F238E27FC236}">
                <a16:creationId xmlns:a16="http://schemas.microsoft.com/office/drawing/2014/main" id="{ACE72477-5C2B-AC90-5B75-101EF0567FDB}"/>
              </a:ext>
            </a:extLst>
          </p:cNvPr>
          <p:cNvSpPr/>
          <p:nvPr/>
        </p:nvSpPr>
        <p:spPr>
          <a:xfrm>
            <a:off x="439051" y="178006"/>
            <a:ext cx="8554500" cy="518400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Ανακαινίσεις των ΤΕΠ Νοσοκομείων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Google Shape;4625;p144">
            <a:extLst>
              <a:ext uri="{FF2B5EF4-FFF2-40B4-BE49-F238E27FC236}">
                <a16:creationId xmlns:a16="http://schemas.microsoft.com/office/drawing/2014/main" id="{DD09FE4A-26C4-2CE2-80A9-B371A5753538}"/>
              </a:ext>
            </a:extLst>
          </p:cNvPr>
          <p:cNvSpPr txBox="1"/>
          <p:nvPr/>
        </p:nvSpPr>
        <p:spPr>
          <a:xfrm>
            <a:off x="457652" y="3753043"/>
            <a:ext cx="1903073" cy="777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8175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dirty="0">
                <a:solidFill>
                  <a:srgbClr val="013476"/>
                </a:solidFill>
                <a:latin typeface="Arial"/>
                <a:ea typeface="Arial"/>
                <a:cs typeface="Arial"/>
                <a:sym typeface="Arial"/>
              </a:rPr>
              <a:t>47 ΤΕΠ </a:t>
            </a:r>
            <a:r>
              <a:rPr lang="el-GR" sz="1200" dirty="0">
                <a:solidFill>
                  <a:schemeClr val="dk1"/>
                </a:solidFill>
              </a:rPr>
              <a:t>βρίσκονται </a:t>
            </a:r>
            <a:r>
              <a:rPr lang="el-G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σε έργο ανακαίνισης, το οποίο θα έχει ολοκληρωθεί έως τον Ιούνιο, 2026.</a:t>
            </a:r>
          </a:p>
        </p:txBody>
      </p:sp>
      <p:sp>
        <p:nvSpPr>
          <p:cNvPr id="3" name="Google Shape;4626;p144">
            <a:extLst>
              <a:ext uri="{FF2B5EF4-FFF2-40B4-BE49-F238E27FC236}">
                <a16:creationId xmlns:a16="http://schemas.microsoft.com/office/drawing/2014/main" id="{99E6282E-D0B0-54C0-AADF-12AB2F47DD16}"/>
              </a:ext>
            </a:extLst>
          </p:cNvPr>
          <p:cNvSpPr txBox="1"/>
          <p:nvPr/>
        </p:nvSpPr>
        <p:spPr>
          <a:xfrm>
            <a:off x="2580538" y="3753043"/>
            <a:ext cx="1992253" cy="777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8175" bIns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l-GR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Έχει 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ολοκληρωθεί 1 ανακαίνιση </a:t>
            </a:r>
            <a:r>
              <a:rPr kumimoji="0" lang="el-GR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ΤΕΠ στην Αττική (ΓΝΑ ΚΑΤ</a:t>
            </a:r>
            <a:r>
              <a:rPr lang="el-GR" sz="1200" dirty="0">
                <a:solidFill>
                  <a:schemeClr val="tx1"/>
                </a:solidFill>
              </a:rPr>
              <a:t>)</a:t>
            </a:r>
            <a:endParaRPr kumimoji="0" lang="el-GR" sz="1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4627;p144">
            <a:extLst>
              <a:ext uri="{FF2B5EF4-FFF2-40B4-BE49-F238E27FC236}">
                <a16:creationId xmlns:a16="http://schemas.microsoft.com/office/drawing/2014/main" id="{9DEC9052-9EDA-F3C1-7BC1-63D639E074F2}"/>
              </a:ext>
            </a:extLst>
          </p:cNvPr>
          <p:cNvSpPr txBox="1"/>
          <p:nvPr/>
        </p:nvSpPr>
        <p:spPr>
          <a:xfrm>
            <a:off x="4802860" y="3753043"/>
            <a:ext cx="1935070" cy="777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8175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Αναμένεται η ολοκλήρωση ανακαίνισης </a:t>
            </a:r>
            <a:r>
              <a:rPr lang="el-GR" sz="1200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26 ΤΕΠ </a:t>
            </a:r>
            <a:r>
              <a:rPr lang="el-G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έως </a:t>
            </a:r>
            <a:r>
              <a:rPr lang="el-GR" sz="1200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τέλος του 2025</a:t>
            </a:r>
            <a:r>
              <a:rPr lang="el-G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7" name="Google Shape;4628;p144">
            <a:extLst>
              <a:ext uri="{FF2B5EF4-FFF2-40B4-BE49-F238E27FC236}">
                <a16:creationId xmlns:a16="http://schemas.microsoft.com/office/drawing/2014/main" id="{F8C668BF-5120-3543-9BF9-E46BCE329967}"/>
              </a:ext>
            </a:extLst>
          </p:cNvPr>
          <p:cNvSpPr txBox="1"/>
          <p:nvPr/>
        </p:nvSpPr>
        <p:spPr>
          <a:xfrm>
            <a:off x="6981780" y="3753043"/>
            <a:ext cx="1921291" cy="777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8175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Αναμένεται η ολοκλήρωση ανακαίνισης </a:t>
            </a:r>
            <a:r>
              <a:rPr lang="el-GR" sz="1200" b="1" dirty="0">
                <a:solidFill>
                  <a:srgbClr val="0B49AD"/>
                </a:solidFill>
                <a:latin typeface="Arial"/>
                <a:ea typeface="Arial"/>
                <a:cs typeface="Arial"/>
                <a:sym typeface="Arial"/>
              </a:rPr>
              <a:t>20 ΤΕΠ </a:t>
            </a:r>
            <a:r>
              <a:rPr lang="el-G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έως τον </a:t>
            </a:r>
            <a:r>
              <a:rPr lang="el-GR" sz="1200" b="1" dirty="0">
                <a:solidFill>
                  <a:srgbClr val="0B49AD"/>
                </a:solidFill>
                <a:latin typeface="Arial"/>
                <a:ea typeface="Arial"/>
                <a:cs typeface="Arial"/>
                <a:sym typeface="Arial"/>
              </a:rPr>
              <a:t>Ιούνιο του 2026</a:t>
            </a:r>
            <a:r>
              <a:rPr lang="el-G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grpSp>
        <p:nvGrpSpPr>
          <p:cNvPr id="8" name="Google Shape;4630;p144">
            <a:extLst>
              <a:ext uri="{FF2B5EF4-FFF2-40B4-BE49-F238E27FC236}">
                <a16:creationId xmlns:a16="http://schemas.microsoft.com/office/drawing/2014/main" id="{AF900260-8C0A-AE3E-9900-05660737E53A}"/>
              </a:ext>
            </a:extLst>
          </p:cNvPr>
          <p:cNvGrpSpPr/>
          <p:nvPr/>
        </p:nvGrpSpPr>
        <p:grpSpPr>
          <a:xfrm>
            <a:off x="439051" y="1511295"/>
            <a:ext cx="1921675" cy="2067798"/>
            <a:chOff x="455403" y="1885902"/>
            <a:chExt cx="1715672" cy="1915177"/>
          </a:xfrm>
          <a:solidFill>
            <a:srgbClr val="013476"/>
          </a:solidFill>
        </p:grpSpPr>
        <p:sp>
          <p:nvSpPr>
            <p:cNvPr id="9" name="Google Shape;4631;p144">
              <a:extLst>
                <a:ext uri="{FF2B5EF4-FFF2-40B4-BE49-F238E27FC236}">
                  <a16:creationId xmlns:a16="http://schemas.microsoft.com/office/drawing/2014/main" id="{4F31B1F5-0C5B-4E45-3F4D-E7B418EB27A0}"/>
                </a:ext>
              </a:extLst>
            </p:cNvPr>
            <p:cNvSpPr/>
            <p:nvPr/>
          </p:nvSpPr>
          <p:spPr>
            <a:xfrm>
              <a:off x="455403" y="1958574"/>
              <a:ext cx="1682079" cy="1842505"/>
            </a:xfrm>
            <a:custGeom>
              <a:avLst/>
              <a:gdLst/>
              <a:ahLst/>
              <a:cxnLst/>
              <a:rect l="l" t="t" r="r" b="b"/>
              <a:pathLst>
                <a:path w="4907" h="5375" extrusionOk="0">
                  <a:moveTo>
                    <a:pt x="4861" y="5375"/>
                  </a:moveTo>
                  <a:lnTo>
                    <a:pt x="46" y="5375"/>
                  </a:lnTo>
                  <a:lnTo>
                    <a:pt x="46" y="5375"/>
                  </a:lnTo>
                  <a:lnTo>
                    <a:pt x="36" y="5373"/>
                  </a:lnTo>
                  <a:lnTo>
                    <a:pt x="28" y="5371"/>
                  </a:lnTo>
                  <a:lnTo>
                    <a:pt x="20" y="5367"/>
                  </a:lnTo>
                  <a:lnTo>
                    <a:pt x="12" y="5361"/>
                  </a:lnTo>
                  <a:lnTo>
                    <a:pt x="8" y="5353"/>
                  </a:lnTo>
                  <a:lnTo>
                    <a:pt x="4" y="5347"/>
                  </a:lnTo>
                  <a:lnTo>
                    <a:pt x="0" y="5337"/>
                  </a:lnTo>
                  <a:lnTo>
                    <a:pt x="0" y="532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861" y="0"/>
                  </a:lnTo>
                  <a:lnTo>
                    <a:pt x="4861" y="0"/>
                  </a:lnTo>
                  <a:lnTo>
                    <a:pt x="4871" y="0"/>
                  </a:lnTo>
                  <a:lnTo>
                    <a:pt x="4879" y="2"/>
                  </a:lnTo>
                  <a:lnTo>
                    <a:pt x="4887" y="6"/>
                  </a:lnTo>
                  <a:lnTo>
                    <a:pt x="4893" y="12"/>
                  </a:lnTo>
                  <a:lnTo>
                    <a:pt x="4899" y="20"/>
                  </a:lnTo>
                  <a:lnTo>
                    <a:pt x="4903" y="26"/>
                  </a:lnTo>
                  <a:lnTo>
                    <a:pt x="4907" y="36"/>
                  </a:lnTo>
                  <a:lnTo>
                    <a:pt x="4907" y="44"/>
                  </a:lnTo>
                  <a:lnTo>
                    <a:pt x="4907" y="44"/>
                  </a:lnTo>
                  <a:lnTo>
                    <a:pt x="4907" y="54"/>
                  </a:lnTo>
                  <a:lnTo>
                    <a:pt x="4903" y="62"/>
                  </a:lnTo>
                  <a:lnTo>
                    <a:pt x="4899" y="70"/>
                  </a:lnTo>
                  <a:lnTo>
                    <a:pt x="4893" y="76"/>
                  </a:lnTo>
                  <a:lnTo>
                    <a:pt x="4887" y="82"/>
                  </a:lnTo>
                  <a:lnTo>
                    <a:pt x="4879" y="86"/>
                  </a:lnTo>
                  <a:lnTo>
                    <a:pt x="4871" y="90"/>
                  </a:lnTo>
                  <a:lnTo>
                    <a:pt x="4861" y="90"/>
                  </a:lnTo>
                  <a:lnTo>
                    <a:pt x="90" y="90"/>
                  </a:lnTo>
                  <a:lnTo>
                    <a:pt x="90" y="5284"/>
                  </a:lnTo>
                  <a:lnTo>
                    <a:pt x="4861" y="5284"/>
                  </a:lnTo>
                  <a:lnTo>
                    <a:pt x="4861" y="5284"/>
                  </a:lnTo>
                  <a:lnTo>
                    <a:pt x="4871" y="5284"/>
                  </a:lnTo>
                  <a:lnTo>
                    <a:pt x="4879" y="5288"/>
                  </a:lnTo>
                  <a:lnTo>
                    <a:pt x="4887" y="5292"/>
                  </a:lnTo>
                  <a:lnTo>
                    <a:pt x="4893" y="5298"/>
                  </a:lnTo>
                  <a:lnTo>
                    <a:pt x="4899" y="5304"/>
                  </a:lnTo>
                  <a:lnTo>
                    <a:pt x="4903" y="5312"/>
                  </a:lnTo>
                  <a:lnTo>
                    <a:pt x="4907" y="5319"/>
                  </a:lnTo>
                  <a:lnTo>
                    <a:pt x="4907" y="5329"/>
                  </a:lnTo>
                  <a:lnTo>
                    <a:pt x="4907" y="5329"/>
                  </a:lnTo>
                  <a:lnTo>
                    <a:pt x="4907" y="5337"/>
                  </a:lnTo>
                  <a:lnTo>
                    <a:pt x="4903" y="5347"/>
                  </a:lnTo>
                  <a:lnTo>
                    <a:pt x="4899" y="5353"/>
                  </a:lnTo>
                  <a:lnTo>
                    <a:pt x="4893" y="5361"/>
                  </a:lnTo>
                  <a:lnTo>
                    <a:pt x="4887" y="5367"/>
                  </a:lnTo>
                  <a:lnTo>
                    <a:pt x="4879" y="5371"/>
                  </a:lnTo>
                  <a:lnTo>
                    <a:pt x="4871" y="5373"/>
                  </a:lnTo>
                  <a:lnTo>
                    <a:pt x="4861" y="5375"/>
                  </a:lnTo>
                  <a:lnTo>
                    <a:pt x="4861" y="53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632;p144">
              <a:extLst>
                <a:ext uri="{FF2B5EF4-FFF2-40B4-BE49-F238E27FC236}">
                  <a16:creationId xmlns:a16="http://schemas.microsoft.com/office/drawing/2014/main" id="{3423DD53-B431-06DE-E965-F1A12B97298D}"/>
                </a:ext>
              </a:extLst>
            </p:cNvPr>
            <p:cNvSpPr/>
            <p:nvPr/>
          </p:nvSpPr>
          <p:spPr>
            <a:xfrm>
              <a:off x="616515" y="2119000"/>
              <a:ext cx="1520967" cy="1521309"/>
            </a:xfrm>
            <a:custGeom>
              <a:avLst/>
              <a:gdLst/>
              <a:ahLst/>
              <a:cxnLst/>
              <a:rect l="l" t="t" r="r" b="b"/>
              <a:pathLst>
                <a:path w="4437" h="4438" extrusionOk="0">
                  <a:moveTo>
                    <a:pt x="4391" y="4438"/>
                  </a:moveTo>
                  <a:lnTo>
                    <a:pt x="44" y="4438"/>
                  </a:lnTo>
                  <a:lnTo>
                    <a:pt x="44" y="4438"/>
                  </a:lnTo>
                  <a:lnTo>
                    <a:pt x="36" y="4436"/>
                  </a:lnTo>
                  <a:lnTo>
                    <a:pt x="26" y="4434"/>
                  </a:lnTo>
                  <a:lnTo>
                    <a:pt x="20" y="4430"/>
                  </a:lnTo>
                  <a:lnTo>
                    <a:pt x="12" y="4424"/>
                  </a:lnTo>
                  <a:lnTo>
                    <a:pt x="6" y="4418"/>
                  </a:lnTo>
                  <a:lnTo>
                    <a:pt x="2" y="4410"/>
                  </a:lnTo>
                  <a:lnTo>
                    <a:pt x="0" y="4402"/>
                  </a:lnTo>
                  <a:lnTo>
                    <a:pt x="0" y="4392"/>
                  </a:lnTo>
                  <a:lnTo>
                    <a:pt x="0" y="4392"/>
                  </a:lnTo>
                  <a:lnTo>
                    <a:pt x="0" y="4382"/>
                  </a:lnTo>
                  <a:lnTo>
                    <a:pt x="2" y="4374"/>
                  </a:lnTo>
                  <a:lnTo>
                    <a:pt x="6" y="4366"/>
                  </a:lnTo>
                  <a:lnTo>
                    <a:pt x="12" y="4360"/>
                  </a:lnTo>
                  <a:lnTo>
                    <a:pt x="20" y="4354"/>
                  </a:lnTo>
                  <a:lnTo>
                    <a:pt x="26" y="4350"/>
                  </a:lnTo>
                  <a:lnTo>
                    <a:pt x="36" y="4348"/>
                  </a:lnTo>
                  <a:lnTo>
                    <a:pt x="44" y="4346"/>
                  </a:lnTo>
                  <a:lnTo>
                    <a:pt x="4345" y="4346"/>
                  </a:lnTo>
                  <a:lnTo>
                    <a:pt x="4345" y="92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36" y="90"/>
                  </a:lnTo>
                  <a:lnTo>
                    <a:pt x="26" y="88"/>
                  </a:lnTo>
                  <a:lnTo>
                    <a:pt x="20" y="84"/>
                  </a:lnTo>
                  <a:lnTo>
                    <a:pt x="12" y="78"/>
                  </a:lnTo>
                  <a:lnTo>
                    <a:pt x="6" y="72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4391" y="0"/>
                  </a:lnTo>
                  <a:lnTo>
                    <a:pt x="4391" y="0"/>
                  </a:lnTo>
                  <a:lnTo>
                    <a:pt x="4401" y="2"/>
                  </a:lnTo>
                  <a:lnTo>
                    <a:pt x="4409" y="4"/>
                  </a:lnTo>
                  <a:lnTo>
                    <a:pt x="4417" y="8"/>
                  </a:lnTo>
                  <a:lnTo>
                    <a:pt x="4423" y="14"/>
                  </a:lnTo>
                  <a:lnTo>
                    <a:pt x="4429" y="20"/>
                  </a:lnTo>
                  <a:lnTo>
                    <a:pt x="4433" y="28"/>
                  </a:lnTo>
                  <a:lnTo>
                    <a:pt x="4437" y="36"/>
                  </a:lnTo>
                  <a:lnTo>
                    <a:pt x="4437" y="46"/>
                  </a:lnTo>
                  <a:lnTo>
                    <a:pt x="4437" y="4392"/>
                  </a:lnTo>
                  <a:lnTo>
                    <a:pt x="4437" y="4392"/>
                  </a:lnTo>
                  <a:lnTo>
                    <a:pt x="4437" y="4402"/>
                  </a:lnTo>
                  <a:lnTo>
                    <a:pt x="4433" y="4410"/>
                  </a:lnTo>
                  <a:lnTo>
                    <a:pt x="4429" y="4418"/>
                  </a:lnTo>
                  <a:lnTo>
                    <a:pt x="4423" y="4424"/>
                  </a:lnTo>
                  <a:lnTo>
                    <a:pt x="4417" y="4430"/>
                  </a:lnTo>
                  <a:lnTo>
                    <a:pt x="4409" y="4434"/>
                  </a:lnTo>
                  <a:lnTo>
                    <a:pt x="4401" y="4436"/>
                  </a:lnTo>
                  <a:lnTo>
                    <a:pt x="4391" y="4438"/>
                  </a:lnTo>
                  <a:lnTo>
                    <a:pt x="4391" y="44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633;p144">
              <a:extLst>
                <a:ext uri="{FF2B5EF4-FFF2-40B4-BE49-F238E27FC236}">
                  <a16:creationId xmlns:a16="http://schemas.microsoft.com/office/drawing/2014/main" id="{DA6F7F70-A3B1-C4A2-2A6F-F787F21E2DB2}"/>
                </a:ext>
              </a:extLst>
            </p:cNvPr>
            <p:cNvSpPr/>
            <p:nvPr/>
          </p:nvSpPr>
          <p:spPr>
            <a:xfrm>
              <a:off x="1957173" y="1885902"/>
              <a:ext cx="213902" cy="176195"/>
            </a:xfrm>
            <a:custGeom>
              <a:avLst/>
              <a:gdLst/>
              <a:ahLst/>
              <a:cxnLst/>
              <a:rect l="l" t="t" r="r" b="b"/>
              <a:pathLst>
                <a:path w="624" h="514" extrusionOk="0">
                  <a:moveTo>
                    <a:pt x="0" y="0"/>
                  </a:moveTo>
                  <a:lnTo>
                    <a:pt x="624" y="256"/>
                  </a:lnTo>
                  <a:lnTo>
                    <a:pt x="0" y="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4634;p144">
            <a:extLst>
              <a:ext uri="{FF2B5EF4-FFF2-40B4-BE49-F238E27FC236}">
                <a16:creationId xmlns:a16="http://schemas.microsoft.com/office/drawing/2014/main" id="{055E0EBF-FAA4-511D-9893-F809EDF18A4D}"/>
              </a:ext>
            </a:extLst>
          </p:cNvPr>
          <p:cNvGrpSpPr/>
          <p:nvPr/>
        </p:nvGrpSpPr>
        <p:grpSpPr>
          <a:xfrm rot="16200000">
            <a:off x="2506913" y="1584178"/>
            <a:ext cx="2068538" cy="1921290"/>
            <a:chOff x="2267057" y="1714542"/>
            <a:chExt cx="1915862" cy="1715329"/>
          </a:xfrm>
        </p:grpSpPr>
        <p:grpSp>
          <p:nvGrpSpPr>
            <p:cNvPr id="13" name="Google Shape;4635;p144">
              <a:extLst>
                <a:ext uri="{FF2B5EF4-FFF2-40B4-BE49-F238E27FC236}">
                  <a16:creationId xmlns:a16="http://schemas.microsoft.com/office/drawing/2014/main" id="{5ACDA431-1D27-15C4-D62C-DF514F272C72}"/>
                </a:ext>
              </a:extLst>
            </p:cNvPr>
            <p:cNvGrpSpPr/>
            <p:nvPr/>
          </p:nvGrpSpPr>
          <p:grpSpPr>
            <a:xfrm>
              <a:off x="2267057" y="1714542"/>
              <a:ext cx="1843191" cy="1681736"/>
              <a:chOff x="2267057" y="1714542"/>
              <a:chExt cx="1843191" cy="1681736"/>
            </a:xfrm>
          </p:grpSpPr>
          <p:sp>
            <p:nvSpPr>
              <p:cNvPr id="15" name="Google Shape;4636;p144">
                <a:extLst>
                  <a:ext uri="{FF2B5EF4-FFF2-40B4-BE49-F238E27FC236}">
                    <a16:creationId xmlns:a16="http://schemas.microsoft.com/office/drawing/2014/main" id="{32817F47-FB96-865B-BE45-8FE579F4DE10}"/>
                  </a:ext>
                </a:extLst>
              </p:cNvPr>
              <p:cNvSpPr/>
              <p:nvPr/>
            </p:nvSpPr>
            <p:spPr>
              <a:xfrm>
                <a:off x="2267057" y="1714542"/>
                <a:ext cx="1843191" cy="1681736"/>
              </a:xfrm>
              <a:custGeom>
                <a:avLst/>
                <a:gdLst/>
                <a:ahLst/>
                <a:cxnLst/>
                <a:rect l="l" t="t" r="r" b="b"/>
                <a:pathLst>
                  <a:path w="5377" h="4906" extrusionOk="0">
                    <a:moveTo>
                      <a:pt x="5331" y="4906"/>
                    </a:moveTo>
                    <a:lnTo>
                      <a:pt x="5331" y="4906"/>
                    </a:lnTo>
                    <a:lnTo>
                      <a:pt x="5323" y="4904"/>
                    </a:lnTo>
                    <a:lnTo>
                      <a:pt x="5315" y="4902"/>
                    </a:lnTo>
                    <a:lnTo>
                      <a:pt x="5307" y="4898"/>
                    </a:lnTo>
                    <a:lnTo>
                      <a:pt x="5299" y="4892"/>
                    </a:lnTo>
                    <a:lnTo>
                      <a:pt x="5293" y="4886"/>
                    </a:lnTo>
                    <a:lnTo>
                      <a:pt x="5289" y="4878"/>
                    </a:lnTo>
                    <a:lnTo>
                      <a:pt x="5287" y="4870"/>
                    </a:lnTo>
                    <a:lnTo>
                      <a:pt x="5287" y="4860"/>
                    </a:lnTo>
                    <a:lnTo>
                      <a:pt x="5287" y="90"/>
                    </a:lnTo>
                    <a:lnTo>
                      <a:pt x="92" y="90"/>
                    </a:lnTo>
                    <a:lnTo>
                      <a:pt x="92" y="4860"/>
                    </a:lnTo>
                    <a:lnTo>
                      <a:pt x="92" y="4860"/>
                    </a:lnTo>
                    <a:lnTo>
                      <a:pt x="90" y="4870"/>
                    </a:lnTo>
                    <a:lnTo>
                      <a:pt x="88" y="4878"/>
                    </a:lnTo>
                    <a:lnTo>
                      <a:pt x="84" y="4886"/>
                    </a:lnTo>
                    <a:lnTo>
                      <a:pt x="78" y="4892"/>
                    </a:lnTo>
                    <a:lnTo>
                      <a:pt x="72" y="4898"/>
                    </a:lnTo>
                    <a:lnTo>
                      <a:pt x="64" y="4902"/>
                    </a:lnTo>
                    <a:lnTo>
                      <a:pt x="56" y="4904"/>
                    </a:lnTo>
                    <a:lnTo>
                      <a:pt x="46" y="4906"/>
                    </a:lnTo>
                    <a:lnTo>
                      <a:pt x="46" y="4906"/>
                    </a:lnTo>
                    <a:lnTo>
                      <a:pt x="36" y="4904"/>
                    </a:lnTo>
                    <a:lnTo>
                      <a:pt x="28" y="4902"/>
                    </a:lnTo>
                    <a:lnTo>
                      <a:pt x="20" y="4898"/>
                    </a:lnTo>
                    <a:lnTo>
                      <a:pt x="14" y="4892"/>
                    </a:lnTo>
                    <a:lnTo>
                      <a:pt x="8" y="4886"/>
                    </a:lnTo>
                    <a:lnTo>
                      <a:pt x="4" y="4878"/>
                    </a:lnTo>
                    <a:lnTo>
                      <a:pt x="2" y="4870"/>
                    </a:lnTo>
                    <a:lnTo>
                      <a:pt x="0" y="486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4" y="26"/>
                    </a:lnTo>
                    <a:lnTo>
                      <a:pt x="8" y="20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5331" y="0"/>
                    </a:lnTo>
                    <a:lnTo>
                      <a:pt x="5331" y="0"/>
                    </a:lnTo>
                    <a:lnTo>
                      <a:pt x="5341" y="0"/>
                    </a:lnTo>
                    <a:lnTo>
                      <a:pt x="5349" y="2"/>
                    </a:lnTo>
                    <a:lnTo>
                      <a:pt x="5357" y="6"/>
                    </a:lnTo>
                    <a:lnTo>
                      <a:pt x="5365" y="12"/>
                    </a:lnTo>
                    <a:lnTo>
                      <a:pt x="5369" y="20"/>
                    </a:lnTo>
                    <a:lnTo>
                      <a:pt x="5373" y="26"/>
                    </a:lnTo>
                    <a:lnTo>
                      <a:pt x="5377" y="36"/>
                    </a:lnTo>
                    <a:lnTo>
                      <a:pt x="5377" y="44"/>
                    </a:lnTo>
                    <a:lnTo>
                      <a:pt x="5377" y="4860"/>
                    </a:lnTo>
                    <a:lnTo>
                      <a:pt x="5377" y="4860"/>
                    </a:lnTo>
                    <a:lnTo>
                      <a:pt x="5377" y="4870"/>
                    </a:lnTo>
                    <a:lnTo>
                      <a:pt x="5373" y="4878"/>
                    </a:lnTo>
                    <a:lnTo>
                      <a:pt x="5369" y="4886"/>
                    </a:lnTo>
                    <a:lnTo>
                      <a:pt x="5365" y="4892"/>
                    </a:lnTo>
                    <a:lnTo>
                      <a:pt x="5357" y="4898"/>
                    </a:lnTo>
                    <a:lnTo>
                      <a:pt x="5349" y="4902"/>
                    </a:lnTo>
                    <a:lnTo>
                      <a:pt x="5341" y="4904"/>
                    </a:lnTo>
                    <a:lnTo>
                      <a:pt x="5331" y="4906"/>
                    </a:lnTo>
                    <a:lnTo>
                      <a:pt x="5331" y="49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78175" tIns="39075" rIns="78175" bIns="390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4637;p144">
                <a:extLst>
                  <a:ext uri="{FF2B5EF4-FFF2-40B4-BE49-F238E27FC236}">
                    <a16:creationId xmlns:a16="http://schemas.microsoft.com/office/drawing/2014/main" id="{90742D43-A278-8FCF-F7BB-47064E6DF788}"/>
                  </a:ext>
                </a:extLst>
              </p:cNvPr>
              <p:cNvSpPr/>
              <p:nvPr/>
            </p:nvSpPr>
            <p:spPr>
              <a:xfrm>
                <a:off x="2428169" y="1874968"/>
                <a:ext cx="1520967" cy="1521309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38" extrusionOk="0">
                    <a:moveTo>
                      <a:pt x="4393" y="4438"/>
                    </a:moveTo>
                    <a:lnTo>
                      <a:pt x="46" y="4438"/>
                    </a:lnTo>
                    <a:lnTo>
                      <a:pt x="46" y="4438"/>
                    </a:lnTo>
                    <a:lnTo>
                      <a:pt x="36" y="4436"/>
                    </a:lnTo>
                    <a:lnTo>
                      <a:pt x="28" y="4434"/>
                    </a:lnTo>
                    <a:lnTo>
                      <a:pt x="20" y="4430"/>
                    </a:lnTo>
                    <a:lnTo>
                      <a:pt x="14" y="4424"/>
                    </a:lnTo>
                    <a:lnTo>
                      <a:pt x="8" y="4418"/>
                    </a:lnTo>
                    <a:lnTo>
                      <a:pt x="4" y="4410"/>
                    </a:lnTo>
                    <a:lnTo>
                      <a:pt x="0" y="4402"/>
                    </a:lnTo>
                    <a:lnTo>
                      <a:pt x="0" y="4392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4" y="14"/>
                    </a:lnTo>
                    <a:lnTo>
                      <a:pt x="20" y="8"/>
                    </a:lnTo>
                    <a:lnTo>
                      <a:pt x="28" y="4"/>
                    </a:lnTo>
                    <a:lnTo>
                      <a:pt x="36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4" y="2"/>
                    </a:lnTo>
                    <a:lnTo>
                      <a:pt x="64" y="4"/>
                    </a:lnTo>
                    <a:lnTo>
                      <a:pt x="72" y="8"/>
                    </a:lnTo>
                    <a:lnTo>
                      <a:pt x="78" y="14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0" y="36"/>
                    </a:lnTo>
                    <a:lnTo>
                      <a:pt x="92" y="46"/>
                    </a:lnTo>
                    <a:lnTo>
                      <a:pt x="92" y="4346"/>
                    </a:lnTo>
                    <a:lnTo>
                      <a:pt x="4347" y="4346"/>
                    </a:lnTo>
                    <a:lnTo>
                      <a:pt x="4347" y="46"/>
                    </a:lnTo>
                    <a:lnTo>
                      <a:pt x="4347" y="46"/>
                    </a:lnTo>
                    <a:lnTo>
                      <a:pt x="4347" y="36"/>
                    </a:lnTo>
                    <a:lnTo>
                      <a:pt x="4351" y="28"/>
                    </a:lnTo>
                    <a:lnTo>
                      <a:pt x="4355" y="20"/>
                    </a:lnTo>
                    <a:lnTo>
                      <a:pt x="4361" y="14"/>
                    </a:lnTo>
                    <a:lnTo>
                      <a:pt x="4367" y="8"/>
                    </a:lnTo>
                    <a:lnTo>
                      <a:pt x="4375" y="4"/>
                    </a:lnTo>
                    <a:lnTo>
                      <a:pt x="4383" y="2"/>
                    </a:lnTo>
                    <a:lnTo>
                      <a:pt x="4393" y="0"/>
                    </a:lnTo>
                    <a:lnTo>
                      <a:pt x="4393" y="0"/>
                    </a:lnTo>
                    <a:lnTo>
                      <a:pt x="4401" y="2"/>
                    </a:lnTo>
                    <a:lnTo>
                      <a:pt x="4409" y="4"/>
                    </a:lnTo>
                    <a:lnTo>
                      <a:pt x="4417" y="8"/>
                    </a:lnTo>
                    <a:lnTo>
                      <a:pt x="4425" y="14"/>
                    </a:lnTo>
                    <a:lnTo>
                      <a:pt x="4431" y="20"/>
                    </a:lnTo>
                    <a:lnTo>
                      <a:pt x="4435" y="28"/>
                    </a:lnTo>
                    <a:lnTo>
                      <a:pt x="4437" y="36"/>
                    </a:lnTo>
                    <a:lnTo>
                      <a:pt x="4437" y="46"/>
                    </a:lnTo>
                    <a:lnTo>
                      <a:pt x="4437" y="4392"/>
                    </a:lnTo>
                    <a:lnTo>
                      <a:pt x="4437" y="4392"/>
                    </a:lnTo>
                    <a:lnTo>
                      <a:pt x="4437" y="4402"/>
                    </a:lnTo>
                    <a:lnTo>
                      <a:pt x="4435" y="4410"/>
                    </a:lnTo>
                    <a:lnTo>
                      <a:pt x="4431" y="4418"/>
                    </a:lnTo>
                    <a:lnTo>
                      <a:pt x="4425" y="4424"/>
                    </a:lnTo>
                    <a:lnTo>
                      <a:pt x="4417" y="4430"/>
                    </a:lnTo>
                    <a:lnTo>
                      <a:pt x="4409" y="4434"/>
                    </a:lnTo>
                    <a:lnTo>
                      <a:pt x="4401" y="4436"/>
                    </a:lnTo>
                    <a:lnTo>
                      <a:pt x="4393" y="4438"/>
                    </a:lnTo>
                    <a:lnTo>
                      <a:pt x="4393" y="44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78175" tIns="39075" rIns="78175" bIns="390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4638;p144">
              <a:extLst>
                <a:ext uri="{FF2B5EF4-FFF2-40B4-BE49-F238E27FC236}">
                  <a16:creationId xmlns:a16="http://schemas.microsoft.com/office/drawing/2014/main" id="{08085972-C3A0-D2DD-D5AC-164D764CCA2D}"/>
                </a:ext>
              </a:extLst>
            </p:cNvPr>
            <p:cNvSpPr/>
            <p:nvPr/>
          </p:nvSpPr>
          <p:spPr>
            <a:xfrm>
              <a:off x="4006724" y="3215969"/>
              <a:ext cx="176195" cy="213902"/>
            </a:xfrm>
            <a:custGeom>
              <a:avLst/>
              <a:gdLst/>
              <a:ahLst/>
              <a:cxnLst/>
              <a:rect l="l" t="t" r="r" b="b"/>
              <a:pathLst>
                <a:path w="514" h="624" extrusionOk="0">
                  <a:moveTo>
                    <a:pt x="514" y="0"/>
                  </a:moveTo>
                  <a:lnTo>
                    <a:pt x="256" y="624"/>
                  </a:lnTo>
                  <a:lnTo>
                    <a:pt x="0" y="0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4639;p144">
            <a:extLst>
              <a:ext uri="{FF2B5EF4-FFF2-40B4-BE49-F238E27FC236}">
                <a16:creationId xmlns:a16="http://schemas.microsoft.com/office/drawing/2014/main" id="{BE64BC46-C3F1-F50E-7207-9B986982D07B}"/>
              </a:ext>
            </a:extLst>
          </p:cNvPr>
          <p:cNvGrpSpPr/>
          <p:nvPr/>
        </p:nvGrpSpPr>
        <p:grpSpPr>
          <a:xfrm rot="10800000">
            <a:off x="4802860" y="1511294"/>
            <a:ext cx="1921676" cy="2067798"/>
            <a:chOff x="2394575" y="3513512"/>
            <a:chExt cx="1715673" cy="1915177"/>
          </a:xfrm>
        </p:grpSpPr>
        <p:sp>
          <p:nvSpPr>
            <p:cNvPr id="18" name="Google Shape;4640;p144">
              <a:extLst>
                <a:ext uri="{FF2B5EF4-FFF2-40B4-BE49-F238E27FC236}">
                  <a16:creationId xmlns:a16="http://schemas.microsoft.com/office/drawing/2014/main" id="{3CBDC1CB-2CA1-AF49-483B-E9C40AD7BE25}"/>
                </a:ext>
              </a:extLst>
            </p:cNvPr>
            <p:cNvSpPr/>
            <p:nvPr/>
          </p:nvSpPr>
          <p:spPr>
            <a:xfrm>
              <a:off x="2428169" y="3513512"/>
              <a:ext cx="1682079" cy="1842505"/>
            </a:xfrm>
            <a:custGeom>
              <a:avLst/>
              <a:gdLst/>
              <a:ahLst/>
              <a:cxnLst/>
              <a:rect l="l" t="t" r="r" b="b"/>
              <a:pathLst>
                <a:path w="4907" h="5375" extrusionOk="0">
                  <a:moveTo>
                    <a:pt x="4861" y="5375"/>
                  </a:moveTo>
                  <a:lnTo>
                    <a:pt x="46" y="5375"/>
                  </a:lnTo>
                  <a:lnTo>
                    <a:pt x="46" y="5375"/>
                  </a:lnTo>
                  <a:lnTo>
                    <a:pt x="36" y="5375"/>
                  </a:lnTo>
                  <a:lnTo>
                    <a:pt x="28" y="5373"/>
                  </a:lnTo>
                  <a:lnTo>
                    <a:pt x="20" y="5369"/>
                  </a:lnTo>
                  <a:lnTo>
                    <a:pt x="14" y="5363"/>
                  </a:lnTo>
                  <a:lnTo>
                    <a:pt x="8" y="5355"/>
                  </a:lnTo>
                  <a:lnTo>
                    <a:pt x="4" y="5349"/>
                  </a:lnTo>
                  <a:lnTo>
                    <a:pt x="0" y="5339"/>
                  </a:lnTo>
                  <a:lnTo>
                    <a:pt x="0" y="5331"/>
                  </a:lnTo>
                  <a:lnTo>
                    <a:pt x="0" y="5331"/>
                  </a:lnTo>
                  <a:lnTo>
                    <a:pt x="0" y="5321"/>
                  </a:lnTo>
                  <a:lnTo>
                    <a:pt x="4" y="5313"/>
                  </a:lnTo>
                  <a:lnTo>
                    <a:pt x="8" y="5305"/>
                  </a:lnTo>
                  <a:lnTo>
                    <a:pt x="14" y="5299"/>
                  </a:lnTo>
                  <a:lnTo>
                    <a:pt x="20" y="5293"/>
                  </a:lnTo>
                  <a:lnTo>
                    <a:pt x="28" y="5289"/>
                  </a:lnTo>
                  <a:lnTo>
                    <a:pt x="36" y="5285"/>
                  </a:lnTo>
                  <a:lnTo>
                    <a:pt x="46" y="5285"/>
                  </a:lnTo>
                  <a:lnTo>
                    <a:pt x="4817" y="5285"/>
                  </a:lnTo>
                  <a:lnTo>
                    <a:pt x="4817" y="91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36" y="91"/>
                  </a:lnTo>
                  <a:lnTo>
                    <a:pt x="28" y="87"/>
                  </a:lnTo>
                  <a:lnTo>
                    <a:pt x="20" y="83"/>
                  </a:lnTo>
                  <a:lnTo>
                    <a:pt x="14" y="77"/>
                  </a:lnTo>
                  <a:lnTo>
                    <a:pt x="8" y="71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4" y="28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6" y="0"/>
                  </a:lnTo>
                  <a:lnTo>
                    <a:pt x="4861" y="0"/>
                  </a:lnTo>
                  <a:lnTo>
                    <a:pt x="4861" y="0"/>
                  </a:lnTo>
                  <a:lnTo>
                    <a:pt x="4871" y="2"/>
                  </a:lnTo>
                  <a:lnTo>
                    <a:pt x="4879" y="4"/>
                  </a:lnTo>
                  <a:lnTo>
                    <a:pt x="4887" y="8"/>
                  </a:lnTo>
                  <a:lnTo>
                    <a:pt x="4895" y="14"/>
                  </a:lnTo>
                  <a:lnTo>
                    <a:pt x="4899" y="22"/>
                  </a:lnTo>
                  <a:lnTo>
                    <a:pt x="4903" y="28"/>
                  </a:lnTo>
                  <a:lnTo>
                    <a:pt x="4907" y="38"/>
                  </a:lnTo>
                  <a:lnTo>
                    <a:pt x="4907" y="46"/>
                  </a:lnTo>
                  <a:lnTo>
                    <a:pt x="4907" y="5331"/>
                  </a:lnTo>
                  <a:lnTo>
                    <a:pt x="4907" y="5331"/>
                  </a:lnTo>
                  <a:lnTo>
                    <a:pt x="4907" y="5339"/>
                  </a:lnTo>
                  <a:lnTo>
                    <a:pt x="4903" y="5349"/>
                  </a:lnTo>
                  <a:lnTo>
                    <a:pt x="4899" y="5355"/>
                  </a:lnTo>
                  <a:lnTo>
                    <a:pt x="4895" y="5363"/>
                  </a:lnTo>
                  <a:lnTo>
                    <a:pt x="4887" y="5369"/>
                  </a:lnTo>
                  <a:lnTo>
                    <a:pt x="4879" y="5373"/>
                  </a:lnTo>
                  <a:lnTo>
                    <a:pt x="4871" y="5375"/>
                  </a:lnTo>
                  <a:lnTo>
                    <a:pt x="4861" y="5375"/>
                  </a:lnTo>
                  <a:lnTo>
                    <a:pt x="4861" y="5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641;p144">
              <a:extLst>
                <a:ext uri="{FF2B5EF4-FFF2-40B4-BE49-F238E27FC236}">
                  <a16:creationId xmlns:a16="http://schemas.microsoft.com/office/drawing/2014/main" id="{E901ED18-D031-A27B-897E-0283FBBDB5AA}"/>
                </a:ext>
              </a:extLst>
            </p:cNvPr>
            <p:cNvSpPr/>
            <p:nvPr/>
          </p:nvSpPr>
          <p:spPr>
            <a:xfrm>
              <a:off x="2428169" y="3674282"/>
              <a:ext cx="1520967" cy="1521309"/>
            </a:xfrm>
            <a:custGeom>
              <a:avLst/>
              <a:gdLst/>
              <a:ahLst/>
              <a:cxnLst/>
              <a:rect l="l" t="t" r="r" b="b"/>
              <a:pathLst>
                <a:path w="4437" h="4438" extrusionOk="0">
                  <a:moveTo>
                    <a:pt x="4393" y="4438"/>
                  </a:moveTo>
                  <a:lnTo>
                    <a:pt x="46" y="4438"/>
                  </a:lnTo>
                  <a:lnTo>
                    <a:pt x="46" y="4438"/>
                  </a:lnTo>
                  <a:lnTo>
                    <a:pt x="36" y="4436"/>
                  </a:lnTo>
                  <a:lnTo>
                    <a:pt x="28" y="4434"/>
                  </a:lnTo>
                  <a:lnTo>
                    <a:pt x="20" y="4430"/>
                  </a:lnTo>
                  <a:lnTo>
                    <a:pt x="14" y="4424"/>
                  </a:lnTo>
                  <a:lnTo>
                    <a:pt x="8" y="4418"/>
                  </a:lnTo>
                  <a:lnTo>
                    <a:pt x="4" y="4410"/>
                  </a:lnTo>
                  <a:lnTo>
                    <a:pt x="0" y="4402"/>
                  </a:lnTo>
                  <a:lnTo>
                    <a:pt x="0" y="439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6" y="0"/>
                  </a:lnTo>
                  <a:lnTo>
                    <a:pt x="4393" y="0"/>
                  </a:lnTo>
                  <a:lnTo>
                    <a:pt x="4393" y="0"/>
                  </a:lnTo>
                  <a:lnTo>
                    <a:pt x="4401" y="2"/>
                  </a:lnTo>
                  <a:lnTo>
                    <a:pt x="4409" y="4"/>
                  </a:lnTo>
                  <a:lnTo>
                    <a:pt x="4417" y="8"/>
                  </a:lnTo>
                  <a:lnTo>
                    <a:pt x="4425" y="14"/>
                  </a:lnTo>
                  <a:lnTo>
                    <a:pt x="4431" y="20"/>
                  </a:lnTo>
                  <a:lnTo>
                    <a:pt x="4435" y="28"/>
                  </a:lnTo>
                  <a:lnTo>
                    <a:pt x="4437" y="36"/>
                  </a:lnTo>
                  <a:lnTo>
                    <a:pt x="4437" y="46"/>
                  </a:lnTo>
                  <a:lnTo>
                    <a:pt x="4437" y="46"/>
                  </a:lnTo>
                  <a:lnTo>
                    <a:pt x="4437" y="56"/>
                  </a:lnTo>
                  <a:lnTo>
                    <a:pt x="4435" y="64"/>
                  </a:lnTo>
                  <a:lnTo>
                    <a:pt x="4431" y="72"/>
                  </a:lnTo>
                  <a:lnTo>
                    <a:pt x="4425" y="78"/>
                  </a:lnTo>
                  <a:lnTo>
                    <a:pt x="4417" y="84"/>
                  </a:lnTo>
                  <a:lnTo>
                    <a:pt x="4409" y="88"/>
                  </a:lnTo>
                  <a:lnTo>
                    <a:pt x="4401" y="90"/>
                  </a:lnTo>
                  <a:lnTo>
                    <a:pt x="4393" y="92"/>
                  </a:lnTo>
                  <a:lnTo>
                    <a:pt x="92" y="92"/>
                  </a:lnTo>
                  <a:lnTo>
                    <a:pt x="92" y="4346"/>
                  </a:lnTo>
                  <a:lnTo>
                    <a:pt x="4393" y="4346"/>
                  </a:lnTo>
                  <a:lnTo>
                    <a:pt x="4393" y="4346"/>
                  </a:lnTo>
                  <a:lnTo>
                    <a:pt x="4401" y="4348"/>
                  </a:lnTo>
                  <a:lnTo>
                    <a:pt x="4409" y="4350"/>
                  </a:lnTo>
                  <a:lnTo>
                    <a:pt x="4417" y="4354"/>
                  </a:lnTo>
                  <a:lnTo>
                    <a:pt x="4425" y="4360"/>
                  </a:lnTo>
                  <a:lnTo>
                    <a:pt x="4431" y="4366"/>
                  </a:lnTo>
                  <a:lnTo>
                    <a:pt x="4435" y="4374"/>
                  </a:lnTo>
                  <a:lnTo>
                    <a:pt x="4437" y="4382"/>
                  </a:lnTo>
                  <a:lnTo>
                    <a:pt x="4437" y="4392"/>
                  </a:lnTo>
                  <a:lnTo>
                    <a:pt x="4437" y="4392"/>
                  </a:lnTo>
                  <a:lnTo>
                    <a:pt x="4437" y="4402"/>
                  </a:lnTo>
                  <a:lnTo>
                    <a:pt x="4435" y="4410"/>
                  </a:lnTo>
                  <a:lnTo>
                    <a:pt x="4431" y="4418"/>
                  </a:lnTo>
                  <a:lnTo>
                    <a:pt x="4425" y="4424"/>
                  </a:lnTo>
                  <a:lnTo>
                    <a:pt x="4417" y="4430"/>
                  </a:lnTo>
                  <a:lnTo>
                    <a:pt x="4409" y="4434"/>
                  </a:lnTo>
                  <a:lnTo>
                    <a:pt x="4401" y="4436"/>
                  </a:lnTo>
                  <a:lnTo>
                    <a:pt x="4393" y="4438"/>
                  </a:lnTo>
                  <a:lnTo>
                    <a:pt x="4393" y="44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642;p144">
              <a:extLst>
                <a:ext uri="{FF2B5EF4-FFF2-40B4-BE49-F238E27FC236}">
                  <a16:creationId xmlns:a16="http://schemas.microsoft.com/office/drawing/2014/main" id="{E94A90A2-4C01-C7A0-E988-AC3684578289}"/>
                </a:ext>
              </a:extLst>
            </p:cNvPr>
            <p:cNvSpPr/>
            <p:nvPr/>
          </p:nvSpPr>
          <p:spPr>
            <a:xfrm>
              <a:off x="2394575" y="5252494"/>
              <a:ext cx="213902" cy="176195"/>
            </a:xfrm>
            <a:custGeom>
              <a:avLst/>
              <a:gdLst/>
              <a:ahLst/>
              <a:cxnLst/>
              <a:rect l="l" t="t" r="r" b="b"/>
              <a:pathLst>
                <a:path w="624" h="514" extrusionOk="0">
                  <a:moveTo>
                    <a:pt x="624" y="514"/>
                  </a:moveTo>
                  <a:lnTo>
                    <a:pt x="0" y="258"/>
                  </a:lnTo>
                  <a:lnTo>
                    <a:pt x="624" y="0"/>
                  </a:lnTo>
                  <a:lnTo>
                    <a:pt x="624" y="51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4643;p144">
            <a:extLst>
              <a:ext uri="{FF2B5EF4-FFF2-40B4-BE49-F238E27FC236}">
                <a16:creationId xmlns:a16="http://schemas.microsoft.com/office/drawing/2014/main" id="{70CB012D-AF90-037C-DFA1-8472D63F0CA5}"/>
              </a:ext>
            </a:extLst>
          </p:cNvPr>
          <p:cNvGrpSpPr/>
          <p:nvPr/>
        </p:nvGrpSpPr>
        <p:grpSpPr>
          <a:xfrm rot="5400000">
            <a:off x="6908157" y="1584176"/>
            <a:ext cx="2068540" cy="1921291"/>
            <a:chOff x="382731" y="3640688"/>
            <a:chExt cx="1915863" cy="1715330"/>
          </a:xfrm>
          <a:solidFill>
            <a:srgbClr val="0B49AD"/>
          </a:solidFill>
        </p:grpSpPr>
        <p:sp>
          <p:nvSpPr>
            <p:cNvPr id="22" name="Google Shape;4644;p144">
              <a:extLst>
                <a:ext uri="{FF2B5EF4-FFF2-40B4-BE49-F238E27FC236}">
                  <a16:creationId xmlns:a16="http://schemas.microsoft.com/office/drawing/2014/main" id="{9ACE25B6-A240-6072-FE9B-A8BC82365025}"/>
                </a:ext>
              </a:extLst>
            </p:cNvPr>
            <p:cNvSpPr/>
            <p:nvPr/>
          </p:nvSpPr>
          <p:spPr>
            <a:xfrm>
              <a:off x="455403" y="3674282"/>
              <a:ext cx="1843191" cy="1681736"/>
            </a:xfrm>
            <a:custGeom>
              <a:avLst/>
              <a:gdLst/>
              <a:ahLst/>
              <a:cxnLst/>
              <a:rect l="l" t="t" r="r" b="b"/>
              <a:pathLst>
                <a:path w="5377" h="4906" extrusionOk="0">
                  <a:moveTo>
                    <a:pt x="5331" y="4906"/>
                  </a:moveTo>
                  <a:lnTo>
                    <a:pt x="46" y="4906"/>
                  </a:lnTo>
                  <a:lnTo>
                    <a:pt x="46" y="4906"/>
                  </a:lnTo>
                  <a:lnTo>
                    <a:pt x="36" y="4906"/>
                  </a:lnTo>
                  <a:lnTo>
                    <a:pt x="28" y="4904"/>
                  </a:lnTo>
                  <a:lnTo>
                    <a:pt x="20" y="4900"/>
                  </a:lnTo>
                  <a:lnTo>
                    <a:pt x="12" y="4894"/>
                  </a:lnTo>
                  <a:lnTo>
                    <a:pt x="8" y="4886"/>
                  </a:lnTo>
                  <a:lnTo>
                    <a:pt x="4" y="4880"/>
                  </a:lnTo>
                  <a:lnTo>
                    <a:pt x="0" y="4870"/>
                  </a:lnTo>
                  <a:lnTo>
                    <a:pt x="0" y="486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8" y="14"/>
                  </a:lnTo>
                  <a:lnTo>
                    <a:pt x="84" y="20"/>
                  </a:lnTo>
                  <a:lnTo>
                    <a:pt x="88" y="28"/>
                  </a:lnTo>
                  <a:lnTo>
                    <a:pt x="90" y="36"/>
                  </a:lnTo>
                  <a:lnTo>
                    <a:pt x="90" y="46"/>
                  </a:lnTo>
                  <a:lnTo>
                    <a:pt x="90" y="4816"/>
                  </a:lnTo>
                  <a:lnTo>
                    <a:pt x="5285" y="4816"/>
                  </a:lnTo>
                  <a:lnTo>
                    <a:pt x="5285" y="46"/>
                  </a:lnTo>
                  <a:lnTo>
                    <a:pt x="5285" y="46"/>
                  </a:lnTo>
                  <a:lnTo>
                    <a:pt x="5287" y="36"/>
                  </a:lnTo>
                  <a:lnTo>
                    <a:pt x="5289" y="28"/>
                  </a:lnTo>
                  <a:lnTo>
                    <a:pt x="5293" y="20"/>
                  </a:lnTo>
                  <a:lnTo>
                    <a:pt x="5299" y="14"/>
                  </a:lnTo>
                  <a:lnTo>
                    <a:pt x="5305" y="8"/>
                  </a:lnTo>
                  <a:lnTo>
                    <a:pt x="5313" y="4"/>
                  </a:lnTo>
                  <a:lnTo>
                    <a:pt x="5321" y="2"/>
                  </a:lnTo>
                  <a:lnTo>
                    <a:pt x="5331" y="0"/>
                  </a:lnTo>
                  <a:lnTo>
                    <a:pt x="5331" y="0"/>
                  </a:lnTo>
                  <a:lnTo>
                    <a:pt x="5341" y="2"/>
                  </a:lnTo>
                  <a:lnTo>
                    <a:pt x="5349" y="4"/>
                  </a:lnTo>
                  <a:lnTo>
                    <a:pt x="5357" y="8"/>
                  </a:lnTo>
                  <a:lnTo>
                    <a:pt x="5363" y="14"/>
                  </a:lnTo>
                  <a:lnTo>
                    <a:pt x="5369" y="20"/>
                  </a:lnTo>
                  <a:lnTo>
                    <a:pt x="5373" y="28"/>
                  </a:lnTo>
                  <a:lnTo>
                    <a:pt x="5375" y="36"/>
                  </a:lnTo>
                  <a:lnTo>
                    <a:pt x="5377" y="46"/>
                  </a:lnTo>
                  <a:lnTo>
                    <a:pt x="5377" y="4862"/>
                  </a:lnTo>
                  <a:lnTo>
                    <a:pt x="5377" y="4862"/>
                  </a:lnTo>
                  <a:lnTo>
                    <a:pt x="5375" y="4870"/>
                  </a:lnTo>
                  <a:lnTo>
                    <a:pt x="5373" y="4880"/>
                  </a:lnTo>
                  <a:lnTo>
                    <a:pt x="5369" y="4886"/>
                  </a:lnTo>
                  <a:lnTo>
                    <a:pt x="5363" y="4894"/>
                  </a:lnTo>
                  <a:lnTo>
                    <a:pt x="5357" y="4900"/>
                  </a:lnTo>
                  <a:lnTo>
                    <a:pt x="5349" y="4904"/>
                  </a:lnTo>
                  <a:lnTo>
                    <a:pt x="5341" y="4906"/>
                  </a:lnTo>
                  <a:lnTo>
                    <a:pt x="5331" y="4906"/>
                  </a:lnTo>
                  <a:lnTo>
                    <a:pt x="5331" y="49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645;p144">
              <a:extLst>
                <a:ext uri="{FF2B5EF4-FFF2-40B4-BE49-F238E27FC236}">
                  <a16:creationId xmlns:a16="http://schemas.microsoft.com/office/drawing/2014/main" id="{B7D6D014-E67B-5DA9-2A1A-5B92C8F0C81B}"/>
                </a:ext>
              </a:extLst>
            </p:cNvPr>
            <p:cNvSpPr/>
            <p:nvPr/>
          </p:nvSpPr>
          <p:spPr>
            <a:xfrm>
              <a:off x="616515" y="3674282"/>
              <a:ext cx="1520967" cy="1521309"/>
            </a:xfrm>
            <a:custGeom>
              <a:avLst/>
              <a:gdLst/>
              <a:ahLst/>
              <a:cxnLst/>
              <a:rect l="l" t="t" r="r" b="b"/>
              <a:pathLst>
                <a:path w="4437" h="4438" extrusionOk="0">
                  <a:moveTo>
                    <a:pt x="4391" y="4438"/>
                  </a:moveTo>
                  <a:lnTo>
                    <a:pt x="4391" y="4438"/>
                  </a:lnTo>
                  <a:lnTo>
                    <a:pt x="4383" y="4436"/>
                  </a:lnTo>
                  <a:lnTo>
                    <a:pt x="4373" y="4434"/>
                  </a:lnTo>
                  <a:lnTo>
                    <a:pt x="4365" y="4430"/>
                  </a:lnTo>
                  <a:lnTo>
                    <a:pt x="4359" y="4424"/>
                  </a:lnTo>
                  <a:lnTo>
                    <a:pt x="4353" y="4418"/>
                  </a:lnTo>
                  <a:lnTo>
                    <a:pt x="4349" y="4410"/>
                  </a:lnTo>
                  <a:lnTo>
                    <a:pt x="4347" y="4402"/>
                  </a:lnTo>
                  <a:lnTo>
                    <a:pt x="4345" y="4392"/>
                  </a:lnTo>
                  <a:lnTo>
                    <a:pt x="4345" y="92"/>
                  </a:lnTo>
                  <a:lnTo>
                    <a:pt x="90" y="92"/>
                  </a:lnTo>
                  <a:lnTo>
                    <a:pt x="90" y="4392"/>
                  </a:lnTo>
                  <a:lnTo>
                    <a:pt x="90" y="4392"/>
                  </a:lnTo>
                  <a:lnTo>
                    <a:pt x="90" y="4402"/>
                  </a:lnTo>
                  <a:lnTo>
                    <a:pt x="86" y="4410"/>
                  </a:lnTo>
                  <a:lnTo>
                    <a:pt x="82" y="4418"/>
                  </a:lnTo>
                  <a:lnTo>
                    <a:pt x="76" y="4424"/>
                  </a:lnTo>
                  <a:lnTo>
                    <a:pt x="70" y="4430"/>
                  </a:lnTo>
                  <a:lnTo>
                    <a:pt x="62" y="4434"/>
                  </a:lnTo>
                  <a:lnTo>
                    <a:pt x="54" y="4436"/>
                  </a:lnTo>
                  <a:lnTo>
                    <a:pt x="44" y="4438"/>
                  </a:lnTo>
                  <a:lnTo>
                    <a:pt x="44" y="4438"/>
                  </a:lnTo>
                  <a:lnTo>
                    <a:pt x="36" y="4436"/>
                  </a:lnTo>
                  <a:lnTo>
                    <a:pt x="26" y="4434"/>
                  </a:lnTo>
                  <a:lnTo>
                    <a:pt x="20" y="4430"/>
                  </a:lnTo>
                  <a:lnTo>
                    <a:pt x="12" y="4424"/>
                  </a:lnTo>
                  <a:lnTo>
                    <a:pt x="6" y="4418"/>
                  </a:lnTo>
                  <a:lnTo>
                    <a:pt x="2" y="4410"/>
                  </a:lnTo>
                  <a:lnTo>
                    <a:pt x="0" y="4402"/>
                  </a:lnTo>
                  <a:lnTo>
                    <a:pt x="0" y="439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4391" y="0"/>
                  </a:lnTo>
                  <a:lnTo>
                    <a:pt x="4391" y="0"/>
                  </a:lnTo>
                  <a:lnTo>
                    <a:pt x="4401" y="2"/>
                  </a:lnTo>
                  <a:lnTo>
                    <a:pt x="4409" y="4"/>
                  </a:lnTo>
                  <a:lnTo>
                    <a:pt x="4417" y="8"/>
                  </a:lnTo>
                  <a:lnTo>
                    <a:pt x="4423" y="14"/>
                  </a:lnTo>
                  <a:lnTo>
                    <a:pt x="4429" y="20"/>
                  </a:lnTo>
                  <a:lnTo>
                    <a:pt x="4433" y="28"/>
                  </a:lnTo>
                  <a:lnTo>
                    <a:pt x="4437" y="36"/>
                  </a:lnTo>
                  <a:lnTo>
                    <a:pt x="4437" y="46"/>
                  </a:lnTo>
                  <a:lnTo>
                    <a:pt x="4437" y="4392"/>
                  </a:lnTo>
                  <a:lnTo>
                    <a:pt x="4437" y="4392"/>
                  </a:lnTo>
                  <a:lnTo>
                    <a:pt x="4437" y="4402"/>
                  </a:lnTo>
                  <a:lnTo>
                    <a:pt x="4433" y="4410"/>
                  </a:lnTo>
                  <a:lnTo>
                    <a:pt x="4429" y="4418"/>
                  </a:lnTo>
                  <a:lnTo>
                    <a:pt x="4423" y="4424"/>
                  </a:lnTo>
                  <a:lnTo>
                    <a:pt x="4417" y="4430"/>
                  </a:lnTo>
                  <a:lnTo>
                    <a:pt x="4409" y="4434"/>
                  </a:lnTo>
                  <a:lnTo>
                    <a:pt x="4401" y="4436"/>
                  </a:lnTo>
                  <a:lnTo>
                    <a:pt x="4391" y="4438"/>
                  </a:lnTo>
                  <a:lnTo>
                    <a:pt x="4391" y="44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646;p144">
              <a:extLst>
                <a:ext uri="{FF2B5EF4-FFF2-40B4-BE49-F238E27FC236}">
                  <a16:creationId xmlns:a16="http://schemas.microsoft.com/office/drawing/2014/main" id="{151D1162-A16C-6764-40DD-39D3E7337905}"/>
                </a:ext>
              </a:extLst>
            </p:cNvPr>
            <p:cNvSpPr/>
            <p:nvPr/>
          </p:nvSpPr>
          <p:spPr>
            <a:xfrm>
              <a:off x="382731" y="3640688"/>
              <a:ext cx="176195" cy="213902"/>
            </a:xfrm>
            <a:custGeom>
              <a:avLst/>
              <a:gdLst/>
              <a:ahLst/>
              <a:cxnLst/>
              <a:rect l="l" t="t" r="r" b="b"/>
              <a:pathLst>
                <a:path w="514" h="624" extrusionOk="0">
                  <a:moveTo>
                    <a:pt x="0" y="624"/>
                  </a:moveTo>
                  <a:lnTo>
                    <a:pt x="258" y="0"/>
                  </a:lnTo>
                  <a:lnTo>
                    <a:pt x="514" y="624"/>
                  </a:lnTo>
                  <a:lnTo>
                    <a:pt x="0" y="6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78175" tIns="39075" rIns="78175" bIns="390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53;p144">
            <a:extLst>
              <a:ext uri="{FF2B5EF4-FFF2-40B4-BE49-F238E27FC236}">
                <a16:creationId xmlns:a16="http://schemas.microsoft.com/office/drawing/2014/main" id="{00BB7D7A-2678-4EA5-1670-7A9238189767}"/>
              </a:ext>
            </a:extLst>
          </p:cNvPr>
          <p:cNvSpPr/>
          <p:nvPr/>
        </p:nvSpPr>
        <p:spPr>
          <a:xfrm>
            <a:off x="3775134" y="2682302"/>
            <a:ext cx="540000" cy="540000"/>
          </a:xfrm>
          <a:custGeom>
            <a:avLst/>
            <a:gdLst/>
            <a:ahLst/>
            <a:cxnLst/>
            <a:rect l="l" t="t" r="r" b="b"/>
            <a:pathLst>
              <a:path w="6709" h="6708" extrusionOk="0">
                <a:moveTo>
                  <a:pt x="6709" y="0"/>
                </a:moveTo>
                <a:lnTo>
                  <a:pt x="0" y="0"/>
                </a:lnTo>
                <a:lnTo>
                  <a:pt x="0" y="6708"/>
                </a:lnTo>
                <a:lnTo>
                  <a:pt x="6709" y="6708"/>
                </a:lnTo>
                <a:lnTo>
                  <a:pt x="6709" y="6708"/>
                </a:lnTo>
                <a:lnTo>
                  <a:pt x="6709" y="0"/>
                </a:lnTo>
                <a:lnTo>
                  <a:pt x="6709" y="0"/>
                </a:lnTo>
                <a:close/>
                <a:moveTo>
                  <a:pt x="1574" y="4746"/>
                </a:moveTo>
                <a:lnTo>
                  <a:pt x="1618" y="4708"/>
                </a:lnTo>
                <a:lnTo>
                  <a:pt x="2926" y="5432"/>
                </a:lnTo>
                <a:lnTo>
                  <a:pt x="2530" y="5772"/>
                </a:lnTo>
                <a:lnTo>
                  <a:pt x="2530" y="5772"/>
                </a:lnTo>
                <a:lnTo>
                  <a:pt x="2520" y="5780"/>
                </a:lnTo>
                <a:lnTo>
                  <a:pt x="2508" y="5788"/>
                </a:lnTo>
                <a:lnTo>
                  <a:pt x="2496" y="5794"/>
                </a:lnTo>
                <a:lnTo>
                  <a:pt x="2484" y="5798"/>
                </a:lnTo>
                <a:lnTo>
                  <a:pt x="2470" y="5802"/>
                </a:lnTo>
                <a:lnTo>
                  <a:pt x="2456" y="5804"/>
                </a:lnTo>
                <a:lnTo>
                  <a:pt x="2444" y="5806"/>
                </a:lnTo>
                <a:lnTo>
                  <a:pt x="2430" y="5806"/>
                </a:lnTo>
                <a:lnTo>
                  <a:pt x="2430" y="5806"/>
                </a:lnTo>
                <a:lnTo>
                  <a:pt x="2416" y="5804"/>
                </a:lnTo>
                <a:lnTo>
                  <a:pt x="2402" y="5800"/>
                </a:lnTo>
                <a:lnTo>
                  <a:pt x="2390" y="5796"/>
                </a:lnTo>
                <a:lnTo>
                  <a:pt x="2376" y="5790"/>
                </a:lnTo>
                <a:lnTo>
                  <a:pt x="2364" y="5784"/>
                </a:lnTo>
                <a:lnTo>
                  <a:pt x="2352" y="5774"/>
                </a:lnTo>
                <a:lnTo>
                  <a:pt x="2342" y="5764"/>
                </a:lnTo>
                <a:lnTo>
                  <a:pt x="2330" y="5752"/>
                </a:lnTo>
                <a:lnTo>
                  <a:pt x="1560" y="4940"/>
                </a:lnTo>
                <a:lnTo>
                  <a:pt x="1560" y="4940"/>
                </a:lnTo>
                <a:lnTo>
                  <a:pt x="1552" y="4930"/>
                </a:lnTo>
                <a:lnTo>
                  <a:pt x="1544" y="4918"/>
                </a:lnTo>
                <a:lnTo>
                  <a:pt x="1538" y="4906"/>
                </a:lnTo>
                <a:lnTo>
                  <a:pt x="1534" y="4892"/>
                </a:lnTo>
                <a:lnTo>
                  <a:pt x="1530" y="4880"/>
                </a:lnTo>
                <a:lnTo>
                  <a:pt x="1528" y="4866"/>
                </a:lnTo>
                <a:lnTo>
                  <a:pt x="1526" y="4854"/>
                </a:lnTo>
                <a:lnTo>
                  <a:pt x="1528" y="4840"/>
                </a:lnTo>
                <a:lnTo>
                  <a:pt x="1528" y="4828"/>
                </a:lnTo>
                <a:lnTo>
                  <a:pt x="1532" y="4814"/>
                </a:lnTo>
                <a:lnTo>
                  <a:pt x="1536" y="4802"/>
                </a:lnTo>
                <a:lnTo>
                  <a:pt x="1540" y="4790"/>
                </a:lnTo>
                <a:lnTo>
                  <a:pt x="1548" y="4778"/>
                </a:lnTo>
                <a:lnTo>
                  <a:pt x="1554" y="4766"/>
                </a:lnTo>
                <a:lnTo>
                  <a:pt x="1564" y="4756"/>
                </a:lnTo>
                <a:lnTo>
                  <a:pt x="1574" y="4746"/>
                </a:lnTo>
                <a:lnTo>
                  <a:pt x="1574" y="4746"/>
                </a:lnTo>
                <a:close/>
                <a:moveTo>
                  <a:pt x="1658" y="4404"/>
                </a:moveTo>
                <a:lnTo>
                  <a:pt x="1658" y="4404"/>
                </a:lnTo>
                <a:lnTo>
                  <a:pt x="1630" y="4386"/>
                </a:lnTo>
                <a:lnTo>
                  <a:pt x="1602" y="4368"/>
                </a:lnTo>
                <a:lnTo>
                  <a:pt x="1576" y="4348"/>
                </a:lnTo>
                <a:lnTo>
                  <a:pt x="1550" y="4326"/>
                </a:lnTo>
                <a:lnTo>
                  <a:pt x="1526" y="4304"/>
                </a:lnTo>
                <a:lnTo>
                  <a:pt x="1504" y="4280"/>
                </a:lnTo>
                <a:lnTo>
                  <a:pt x="1484" y="4254"/>
                </a:lnTo>
                <a:lnTo>
                  <a:pt x="1464" y="4228"/>
                </a:lnTo>
                <a:lnTo>
                  <a:pt x="1446" y="4202"/>
                </a:lnTo>
                <a:lnTo>
                  <a:pt x="1428" y="4174"/>
                </a:lnTo>
                <a:lnTo>
                  <a:pt x="1414" y="4144"/>
                </a:lnTo>
                <a:lnTo>
                  <a:pt x="1400" y="4114"/>
                </a:lnTo>
                <a:lnTo>
                  <a:pt x="1388" y="4084"/>
                </a:lnTo>
                <a:lnTo>
                  <a:pt x="1378" y="4052"/>
                </a:lnTo>
                <a:lnTo>
                  <a:pt x="1368" y="4020"/>
                </a:lnTo>
                <a:lnTo>
                  <a:pt x="1362" y="3988"/>
                </a:lnTo>
                <a:lnTo>
                  <a:pt x="1238" y="3310"/>
                </a:lnTo>
                <a:lnTo>
                  <a:pt x="286" y="2752"/>
                </a:lnTo>
                <a:lnTo>
                  <a:pt x="286" y="1148"/>
                </a:lnTo>
                <a:lnTo>
                  <a:pt x="1868" y="2096"/>
                </a:lnTo>
                <a:lnTo>
                  <a:pt x="2494" y="1794"/>
                </a:lnTo>
                <a:lnTo>
                  <a:pt x="2494" y="1794"/>
                </a:lnTo>
                <a:lnTo>
                  <a:pt x="2532" y="1776"/>
                </a:lnTo>
                <a:lnTo>
                  <a:pt x="2570" y="1762"/>
                </a:lnTo>
                <a:lnTo>
                  <a:pt x="2608" y="1752"/>
                </a:lnTo>
                <a:lnTo>
                  <a:pt x="2646" y="1742"/>
                </a:lnTo>
                <a:lnTo>
                  <a:pt x="2684" y="1736"/>
                </a:lnTo>
                <a:lnTo>
                  <a:pt x="2724" y="1730"/>
                </a:lnTo>
                <a:lnTo>
                  <a:pt x="2764" y="1728"/>
                </a:lnTo>
                <a:lnTo>
                  <a:pt x="2802" y="1730"/>
                </a:lnTo>
                <a:lnTo>
                  <a:pt x="2842" y="1732"/>
                </a:lnTo>
                <a:lnTo>
                  <a:pt x="2880" y="1738"/>
                </a:lnTo>
                <a:lnTo>
                  <a:pt x="2918" y="1744"/>
                </a:lnTo>
                <a:lnTo>
                  <a:pt x="2958" y="1754"/>
                </a:lnTo>
                <a:lnTo>
                  <a:pt x="2994" y="1766"/>
                </a:lnTo>
                <a:lnTo>
                  <a:pt x="3032" y="1782"/>
                </a:lnTo>
                <a:lnTo>
                  <a:pt x="3068" y="1798"/>
                </a:lnTo>
                <a:lnTo>
                  <a:pt x="3104" y="1818"/>
                </a:lnTo>
                <a:lnTo>
                  <a:pt x="3162" y="1850"/>
                </a:lnTo>
                <a:lnTo>
                  <a:pt x="1732" y="3102"/>
                </a:lnTo>
                <a:lnTo>
                  <a:pt x="1732" y="3102"/>
                </a:lnTo>
                <a:lnTo>
                  <a:pt x="1698" y="3134"/>
                </a:lnTo>
                <a:lnTo>
                  <a:pt x="1666" y="3172"/>
                </a:lnTo>
                <a:lnTo>
                  <a:pt x="1638" y="3212"/>
                </a:lnTo>
                <a:lnTo>
                  <a:pt x="1616" y="3254"/>
                </a:lnTo>
                <a:lnTo>
                  <a:pt x="1596" y="3296"/>
                </a:lnTo>
                <a:lnTo>
                  <a:pt x="1582" y="3342"/>
                </a:lnTo>
                <a:lnTo>
                  <a:pt x="1572" y="3390"/>
                </a:lnTo>
                <a:lnTo>
                  <a:pt x="1566" y="3438"/>
                </a:lnTo>
                <a:lnTo>
                  <a:pt x="1566" y="3438"/>
                </a:lnTo>
                <a:lnTo>
                  <a:pt x="1564" y="3488"/>
                </a:lnTo>
                <a:lnTo>
                  <a:pt x="1568" y="3536"/>
                </a:lnTo>
                <a:lnTo>
                  <a:pt x="1578" y="3582"/>
                </a:lnTo>
                <a:lnTo>
                  <a:pt x="1590" y="3628"/>
                </a:lnTo>
                <a:lnTo>
                  <a:pt x="1608" y="3674"/>
                </a:lnTo>
                <a:lnTo>
                  <a:pt x="1630" y="3716"/>
                </a:lnTo>
                <a:lnTo>
                  <a:pt x="1656" y="3756"/>
                </a:lnTo>
                <a:lnTo>
                  <a:pt x="1686" y="3794"/>
                </a:lnTo>
                <a:lnTo>
                  <a:pt x="1686" y="3794"/>
                </a:lnTo>
                <a:lnTo>
                  <a:pt x="1704" y="3814"/>
                </a:lnTo>
                <a:lnTo>
                  <a:pt x="1722" y="3832"/>
                </a:lnTo>
                <a:lnTo>
                  <a:pt x="1740" y="3848"/>
                </a:lnTo>
                <a:lnTo>
                  <a:pt x="1760" y="3862"/>
                </a:lnTo>
                <a:lnTo>
                  <a:pt x="1778" y="3878"/>
                </a:lnTo>
                <a:lnTo>
                  <a:pt x="1800" y="3890"/>
                </a:lnTo>
                <a:lnTo>
                  <a:pt x="1842" y="3914"/>
                </a:lnTo>
                <a:lnTo>
                  <a:pt x="1886" y="3932"/>
                </a:lnTo>
                <a:lnTo>
                  <a:pt x="1930" y="3946"/>
                </a:lnTo>
                <a:lnTo>
                  <a:pt x="1978" y="3956"/>
                </a:lnTo>
                <a:lnTo>
                  <a:pt x="2024" y="3962"/>
                </a:lnTo>
                <a:lnTo>
                  <a:pt x="2072" y="3962"/>
                </a:lnTo>
                <a:lnTo>
                  <a:pt x="2118" y="3958"/>
                </a:lnTo>
                <a:lnTo>
                  <a:pt x="2166" y="3950"/>
                </a:lnTo>
                <a:lnTo>
                  <a:pt x="2212" y="3938"/>
                </a:lnTo>
                <a:lnTo>
                  <a:pt x="2256" y="3920"/>
                </a:lnTo>
                <a:lnTo>
                  <a:pt x="2278" y="3910"/>
                </a:lnTo>
                <a:lnTo>
                  <a:pt x="2300" y="3898"/>
                </a:lnTo>
                <a:lnTo>
                  <a:pt x="2320" y="3886"/>
                </a:lnTo>
                <a:lnTo>
                  <a:pt x="2342" y="3872"/>
                </a:lnTo>
                <a:lnTo>
                  <a:pt x="2362" y="3856"/>
                </a:lnTo>
                <a:lnTo>
                  <a:pt x="2382" y="3840"/>
                </a:lnTo>
                <a:lnTo>
                  <a:pt x="2882" y="3398"/>
                </a:lnTo>
                <a:lnTo>
                  <a:pt x="2882" y="3398"/>
                </a:lnTo>
                <a:lnTo>
                  <a:pt x="2928" y="3360"/>
                </a:lnTo>
                <a:lnTo>
                  <a:pt x="2976" y="3326"/>
                </a:lnTo>
                <a:lnTo>
                  <a:pt x="3024" y="3296"/>
                </a:lnTo>
                <a:lnTo>
                  <a:pt x="3074" y="3272"/>
                </a:lnTo>
                <a:lnTo>
                  <a:pt x="3122" y="3252"/>
                </a:lnTo>
                <a:lnTo>
                  <a:pt x="3148" y="3244"/>
                </a:lnTo>
                <a:lnTo>
                  <a:pt x="3172" y="3238"/>
                </a:lnTo>
                <a:lnTo>
                  <a:pt x="3198" y="3232"/>
                </a:lnTo>
                <a:lnTo>
                  <a:pt x="3222" y="3228"/>
                </a:lnTo>
                <a:lnTo>
                  <a:pt x="3248" y="3226"/>
                </a:lnTo>
                <a:lnTo>
                  <a:pt x="3274" y="3224"/>
                </a:lnTo>
                <a:lnTo>
                  <a:pt x="3298" y="3222"/>
                </a:lnTo>
                <a:lnTo>
                  <a:pt x="3324" y="3224"/>
                </a:lnTo>
                <a:lnTo>
                  <a:pt x="3377" y="3228"/>
                </a:lnTo>
                <a:lnTo>
                  <a:pt x="3429" y="3238"/>
                </a:lnTo>
                <a:lnTo>
                  <a:pt x="3483" y="3254"/>
                </a:lnTo>
                <a:lnTo>
                  <a:pt x="3537" y="3272"/>
                </a:lnTo>
                <a:lnTo>
                  <a:pt x="3591" y="3298"/>
                </a:lnTo>
                <a:lnTo>
                  <a:pt x="3645" y="3326"/>
                </a:lnTo>
                <a:lnTo>
                  <a:pt x="3701" y="3360"/>
                </a:lnTo>
                <a:lnTo>
                  <a:pt x="5341" y="4200"/>
                </a:lnTo>
                <a:lnTo>
                  <a:pt x="5341" y="4200"/>
                </a:lnTo>
                <a:lnTo>
                  <a:pt x="5349" y="4204"/>
                </a:lnTo>
                <a:lnTo>
                  <a:pt x="5357" y="4210"/>
                </a:lnTo>
                <a:lnTo>
                  <a:pt x="5365" y="4224"/>
                </a:lnTo>
                <a:lnTo>
                  <a:pt x="5371" y="4236"/>
                </a:lnTo>
                <a:lnTo>
                  <a:pt x="5373" y="4246"/>
                </a:lnTo>
                <a:lnTo>
                  <a:pt x="5373" y="4246"/>
                </a:lnTo>
                <a:lnTo>
                  <a:pt x="5373" y="4258"/>
                </a:lnTo>
                <a:lnTo>
                  <a:pt x="5373" y="4270"/>
                </a:lnTo>
                <a:lnTo>
                  <a:pt x="5367" y="4284"/>
                </a:lnTo>
                <a:lnTo>
                  <a:pt x="5363" y="4292"/>
                </a:lnTo>
                <a:lnTo>
                  <a:pt x="5359" y="4298"/>
                </a:lnTo>
                <a:lnTo>
                  <a:pt x="3997" y="5540"/>
                </a:lnTo>
                <a:lnTo>
                  <a:pt x="3985" y="5558"/>
                </a:lnTo>
                <a:lnTo>
                  <a:pt x="3985" y="5558"/>
                </a:lnTo>
                <a:lnTo>
                  <a:pt x="3979" y="5568"/>
                </a:lnTo>
                <a:lnTo>
                  <a:pt x="3971" y="5578"/>
                </a:lnTo>
                <a:lnTo>
                  <a:pt x="3953" y="5594"/>
                </a:lnTo>
                <a:lnTo>
                  <a:pt x="3933" y="5606"/>
                </a:lnTo>
                <a:lnTo>
                  <a:pt x="3911" y="5614"/>
                </a:lnTo>
                <a:lnTo>
                  <a:pt x="3889" y="5616"/>
                </a:lnTo>
                <a:lnTo>
                  <a:pt x="3865" y="5616"/>
                </a:lnTo>
                <a:lnTo>
                  <a:pt x="3841" y="5610"/>
                </a:lnTo>
                <a:lnTo>
                  <a:pt x="3831" y="5604"/>
                </a:lnTo>
                <a:lnTo>
                  <a:pt x="3819" y="5598"/>
                </a:lnTo>
                <a:lnTo>
                  <a:pt x="1658" y="4404"/>
                </a:lnTo>
                <a:close/>
                <a:moveTo>
                  <a:pt x="5231" y="3404"/>
                </a:moveTo>
                <a:lnTo>
                  <a:pt x="5215" y="3814"/>
                </a:lnTo>
                <a:lnTo>
                  <a:pt x="3851" y="3116"/>
                </a:lnTo>
                <a:lnTo>
                  <a:pt x="3851" y="3116"/>
                </a:lnTo>
                <a:lnTo>
                  <a:pt x="3813" y="3092"/>
                </a:lnTo>
                <a:lnTo>
                  <a:pt x="3775" y="3070"/>
                </a:lnTo>
                <a:lnTo>
                  <a:pt x="3737" y="3050"/>
                </a:lnTo>
                <a:lnTo>
                  <a:pt x="3699" y="3032"/>
                </a:lnTo>
                <a:lnTo>
                  <a:pt x="3661" y="3014"/>
                </a:lnTo>
                <a:lnTo>
                  <a:pt x="3623" y="2998"/>
                </a:lnTo>
                <a:lnTo>
                  <a:pt x="3585" y="2986"/>
                </a:lnTo>
                <a:lnTo>
                  <a:pt x="3547" y="2974"/>
                </a:lnTo>
                <a:lnTo>
                  <a:pt x="3511" y="2962"/>
                </a:lnTo>
                <a:lnTo>
                  <a:pt x="3473" y="2954"/>
                </a:lnTo>
                <a:lnTo>
                  <a:pt x="3435" y="2946"/>
                </a:lnTo>
                <a:lnTo>
                  <a:pt x="3399" y="2942"/>
                </a:lnTo>
                <a:lnTo>
                  <a:pt x="3361" y="2938"/>
                </a:lnTo>
                <a:lnTo>
                  <a:pt x="3324" y="2936"/>
                </a:lnTo>
                <a:lnTo>
                  <a:pt x="3286" y="2936"/>
                </a:lnTo>
                <a:lnTo>
                  <a:pt x="3250" y="2936"/>
                </a:lnTo>
                <a:lnTo>
                  <a:pt x="3214" y="2940"/>
                </a:lnTo>
                <a:lnTo>
                  <a:pt x="3178" y="2944"/>
                </a:lnTo>
                <a:lnTo>
                  <a:pt x="3142" y="2950"/>
                </a:lnTo>
                <a:lnTo>
                  <a:pt x="3106" y="2958"/>
                </a:lnTo>
                <a:lnTo>
                  <a:pt x="3070" y="2968"/>
                </a:lnTo>
                <a:lnTo>
                  <a:pt x="3034" y="2980"/>
                </a:lnTo>
                <a:lnTo>
                  <a:pt x="2998" y="2992"/>
                </a:lnTo>
                <a:lnTo>
                  <a:pt x="2964" y="3006"/>
                </a:lnTo>
                <a:lnTo>
                  <a:pt x="2930" y="3024"/>
                </a:lnTo>
                <a:lnTo>
                  <a:pt x="2894" y="3042"/>
                </a:lnTo>
                <a:lnTo>
                  <a:pt x="2860" y="3060"/>
                </a:lnTo>
                <a:lnTo>
                  <a:pt x="2826" y="3082"/>
                </a:lnTo>
                <a:lnTo>
                  <a:pt x="2792" y="3106"/>
                </a:lnTo>
                <a:lnTo>
                  <a:pt x="2758" y="3130"/>
                </a:lnTo>
                <a:lnTo>
                  <a:pt x="2726" y="3156"/>
                </a:lnTo>
                <a:lnTo>
                  <a:pt x="2692" y="3184"/>
                </a:lnTo>
                <a:lnTo>
                  <a:pt x="2192" y="3626"/>
                </a:lnTo>
                <a:lnTo>
                  <a:pt x="2192" y="3626"/>
                </a:lnTo>
                <a:lnTo>
                  <a:pt x="2176" y="3638"/>
                </a:lnTo>
                <a:lnTo>
                  <a:pt x="2158" y="3650"/>
                </a:lnTo>
                <a:lnTo>
                  <a:pt x="2140" y="3660"/>
                </a:lnTo>
                <a:lnTo>
                  <a:pt x="2122" y="3666"/>
                </a:lnTo>
                <a:lnTo>
                  <a:pt x="2102" y="3672"/>
                </a:lnTo>
                <a:lnTo>
                  <a:pt x="2082" y="3676"/>
                </a:lnTo>
                <a:lnTo>
                  <a:pt x="2062" y="3676"/>
                </a:lnTo>
                <a:lnTo>
                  <a:pt x="2042" y="3676"/>
                </a:lnTo>
                <a:lnTo>
                  <a:pt x="2024" y="3674"/>
                </a:lnTo>
                <a:lnTo>
                  <a:pt x="2004" y="3670"/>
                </a:lnTo>
                <a:lnTo>
                  <a:pt x="1984" y="3664"/>
                </a:lnTo>
                <a:lnTo>
                  <a:pt x="1966" y="3656"/>
                </a:lnTo>
                <a:lnTo>
                  <a:pt x="1948" y="3646"/>
                </a:lnTo>
                <a:lnTo>
                  <a:pt x="1932" y="3634"/>
                </a:lnTo>
                <a:lnTo>
                  <a:pt x="1916" y="3622"/>
                </a:lnTo>
                <a:lnTo>
                  <a:pt x="1902" y="3606"/>
                </a:lnTo>
                <a:lnTo>
                  <a:pt x="1902" y="3606"/>
                </a:lnTo>
                <a:lnTo>
                  <a:pt x="1888" y="3590"/>
                </a:lnTo>
                <a:lnTo>
                  <a:pt x="1878" y="3574"/>
                </a:lnTo>
                <a:lnTo>
                  <a:pt x="1868" y="3556"/>
                </a:lnTo>
                <a:lnTo>
                  <a:pt x="1862" y="3538"/>
                </a:lnTo>
                <a:lnTo>
                  <a:pt x="1856" y="3518"/>
                </a:lnTo>
                <a:lnTo>
                  <a:pt x="1852" y="3498"/>
                </a:lnTo>
                <a:lnTo>
                  <a:pt x="1850" y="3478"/>
                </a:lnTo>
                <a:lnTo>
                  <a:pt x="1852" y="3458"/>
                </a:lnTo>
                <a:lnTo>
                  <a:pt x="1852" y="3458"/>
                </a:lnTo>
                <a:lnTo>
                  <a:pt x="1854" y="3438"/>
                </a:lnTo>
                <a:lnTo>
                  <a:pt x="1858" y="3418"/>
                </a:lnTo>
                <a:lnTo>
                  <a:pt x="1864" y="3398"/>
                </a:lnTo>
                <a:lnTo>
                  <a:pt x="1872" y="3380"/>
                </a:lnTo>
                <a:lnTo>
                  <a:pt x="1882" y="3362"/>
                </a:lnTo>
                <a:lnTo>
                  <a:pt x="1894" y="3346"/>
                </a:lnTo>
                <a:lnTo>
                  <a:pt x="1906" y="3330"/>
                </a:lnTo>
                <a:lnTo>
                  <a:pt x="1920" y="3316"/>
                </a:lnTo>
                <a:lnTo>
                  <a:pt x="3359" y="2060"/>
                </a:lnTo>
                <a:lnTo>
                  <a:pt x="3359" y="2060"/>
                </a:lnTo>
                <a:lnTo>
                  <a:pt x="3383" y="2038"/>
                </a:lnTo>
                <a:lnTo>
                  <a:pt x="3409" y="2020"/>
                </a:lnTo>
                <a:lnTo>
                  <a:pt x="3437" y="2004"/>
                </a:lnTo>
                <a:lnTo>
                  <a:pt x="3465" y="1990"/>
                </a:lnTo>
                <a:lnTo>
                  <a:pt x="3493" y="1978"/>
                </a:lnTo>
                <a:lnTo>
                  <a:pt x="3523" y="1970"/>
                </a:lnTo>
                <a:lnTo>
                  <a:pt x="3553" y="1962"/>
                </a:lnTo>
                <a:lnTo>
                  <a:pt x="3583" y="1956"/>
                </a:lnTo>
                <a:lnTo>
                  <a:pt x="3615" y="1954"/>
                </a:lnTo>
                <a:lnTo>
                  <a:pt x="3645" y="1952"/>
                </a:lnTo>
                <a:lnTo>
                  <a:pt x="3677" y="1954"/>
                </a:lnTo>
                <a:lnTo>
                  <a:pt x="3707" y="1956"/>
                </a:lnTo>
                <a:lnTo>
                  <a:pt x="3739" y="1962"/>
                </a:lnTo>
                <a:lnTo>
                  <a:pt x="3769" y="1970"/>
                </a:lnTo>
                <a:lnTo>
                  <a:pt x="3799" y="1982"/>
                </a:lnTo>
                <a:lnTo>
                  <a:pt x="3829" y="1994"/>
                </a:lnTo>
                <a:lnTo>
                  <a:pt x="4333" y="2234"/>
                </a:lnTo>
                <a:lnTo>
                  <a:pt x="6423" y="464"/>
                </a:lnTo>
                <a:lnTo>
                  <a:pt x="6423" y="2402"/>
                </a:lnTo>
                <a:lnTo>
                  <a:pt x="5231" y="3404"/>
                </a:lnTo>
                <a:close/>
                <a:moveTo>
                  <a:pt x="6191" y="286"/>
                </a:moveTo>
                <a:lnTo>
                  <a:pt x="4289" y="1896"/>
                </a:lnTo>
                <a:lnTo>
                  <a:pt x="3951" y="1736"/>
                </a:lnTo>
                <a:lnTo>
                  <a:pt x="3951" y="1736"/>
                </a:lnTo>
                <a:lnTo>
                  <a:pt x="3921" y="1722"/>
                </a:lnTo>
                <a:lnTo>
                  <a:pt x="3891" y="1710"/>
                </a:lnTo>
                <a:lnTo>
                  <a:pt x="3861" y="1700"/>
                </a:lnTo>
                <a:lnTo>
                  <a:pt x="3831" y="1690"/>
                </a:lnTo>
                <a:lnTo>
                  <a:pt x="3799" y="1684"/>
                </a:lnTo>
                <a:lnTo>
                  <a:pt x="3769" y="1678"/>
                </a:lnTo>
                <a:lnTo>
                  <a:pt x="3737" y="1672"/>
                </a:lnTo>
                <a:lnTo>
                  <a:pt x="3705" y="1670"/>
                </a:lnTo>
                <a:lnTo>
                  <a:pt x="3675" y="1668"/>
                </a:lnTo>
                <a:lnTo>
                  <a:pt x="3643" y="1666"/>
                </a:lnTo>
                <a:lnTo>
                  <a:pt x="3611" y="1668"/>
                </a:lnTo>
                <a:lnTo>
                  <a:pt x="3579" y="1670"/>
                </a:lnTo>
                <a:lnTo>
                  <a:pt x="3549" y="1674"/>
                </a:lnTo>
                <a:lnTo>
                  <a:pt x="3517" y="1678"/>
                </a:lnTo>
                <a:lnTo>
                  <a:pt x="3487" y="1684"/>
                </a:lnTo>
                <a:lnTo>
                  <a:pt x="3457" y="1692"/>
                </a:lnTo>
                <a:lnTo>
                  <a:pt x="3248" y="1570"/>
                </a:lnTo>
                <a:lnTo>
                  <a:pt x="3248" y="1570"/>
                </a:lnTo>
                <a:lnTo>
                  <a:pt x="3196" y="1542"/>
                </a:lnTo>
                <a:lnTo>
                  <a:pt x="3144" y="1518"/>
                </a:lnTo>
                <a:lnTo>
                  <a:pt x="3092" y="1498"/>
                </a:lnTo>
                <a:lnTo>
                  <a:pt x="3036" y="1480"/>
                </a:lnTo>
                <a:lnTo>
                  <a:pt x="2982" y="1466"/>
                </a:lnTo>
                <a:lnTo>
                  <a:pt x="2926" y="1454"/>
                </a:lnTo>
                <a:lnTo>
                  <a:pt x="2870" y="1448"/>
                </a:lnTo>
                <a:lnTo>
                  <a:pt x="2814" y="1444"/>
                </a:lnTo>
                <a:lnTo>
                  <a:pt x="2758" y="1442"/>
                </a:lnTo>
                <a:lnTo>
                  <a:pt x="2700" y="1446"/>
                </a:lnTo>
                <a:lnTo>
                  <a:pt x="2644" y="1452"/>
                </a:lnTo>
                <a:lnTo>
                  <a:pt x="2588" y="1462"/>
                </a:lnTo>
                <a:lnTo>
                  <a:pt x="2532" y="1476"/>
                </a:lnTo>
                <a:lnTo>
                  <a:pt x="2478" y="1492"/>
                </a:lnTo>
                <a:lnTo>
                  <a:pt x="2424" y="1512"/>
                </a:lnTo>
                <a:lnTo>
                  <a:pt x="2370" y="1536"/>
                </a:lnTo>
                <a:lnTo>
                  <a:pt x="1884" y="1770"/>
                </a:lnTo>
                <a:lnTo>
                  <a:pt x="286" y="814"/>
                </a:lnTo>
                <a:lnTo>
                  <a:pt x="286" y="286"/>
                </a:lnTo>
                <a:lnTo>
                  <a:pt x="6191" y="286"/>
                </a:lnTo>
                <a:close/>
                <a:moveTo>
                  <a:pt x="286" y="6422"/>
                </a:moveTo>
                <a:lnTo>
                  <a:pt x="286" y="3084"/>
                </a:lnTo>
                <a:lnTo>
                  <a:pt x="980" y="3492"/>
                </a:lnTo>
                <a:lnTo>
                  <a:pt x="1080" y="4038"/>
                </a:lnTo>
                <a:lnTo>
                  <a:pt x="1080" y="4038"/>
                </a:lnTo>
                <a:lnTo>
                  <a:pt x="1088" y="4076"/>
                </a:lnTo>
                <a:lnTo>
                  <a:pt x="1096" y="4112"/>
                </a:lnTo>
                <a:lnTo>
                  <a:pt x="1108" y="4148"/>
                </a:lnTo>
                <a:lnTo>
                  <a:pt x="1120" y="4184"/>
                </a:lnTo>
                <a:lnTo>
                  <a:pt x="1134" y="4218"/>
                </a:lnTo>
                <a:lnTo>
                  <a:pt x="1148" y="4252"/>
                </a:lnTo>
                <a:lnTo>
                  <a:pt x="1164" y="4286"/>
                </a:lnTo>
                <a:lnTo>
                  <a:pt x="1182" y="4318"/>
                </a:lnTo>
                <a:lnTo>
                  <a:pt x="1202" y="4350"/>
                </a:lnTo>
                <a:lnTo>
                  <a:pt x="1222" y="4382"/>
                </a:lnTo>
                <a:lnTo>
                  <a:pt x="1244" y="4412"/>
                </a:lnTo>
                <a:lnTo>
                  <a:pt x="1266" y="4440"/>
                </a:lnTo>
                <a:lnTo>
                  <a:pt x="1290" y="4468"/>
                </a:lnTo>
                <a:lnTo>
                  <a:pt x="1316" y="4496"/>
                </a:lnTo>
                <a:lnTo>
                  <a:pt x="1342" y="4522"/>
                </a:lnTo>
                <a:lnTo>
                  <a:pt x="1370" y="4548"/>
                </a:lnTo>
                <a:lnTo>
                  <a:pt x="1370" y="4548"/>
                </a:lnTo>
                <a:lnTo>
                  <a:pt x="1342" y="4578"/>
                </a:lnTo>
                <a:lnTo>
                  <a:pt x="1318" y="4610"/>
                </a:lnTo>
                <a:lnTo>
                  <a:pt x="1296" y="4644"/>
                </a:lnTo>
                <a:lnTo>
                  <a:pt x="1278" y="4680"/>
                </a:lnTo>
                <a:lnTo>
                  <a:pt x="1264" y="4716"/>
                </a:lnTo>
                <a:lnTo>
                  <a:pt x="1254" y="4754"/>
                </a:lnTo>
                <a:lnTo>
                  <a:pt x="1246" y="4794"/>
                </a:lnTo>
                <a:lnTo>
                  <a:pt x="1242" y="4832"/>
                </a:lnTo>
                <a:lnTo>
                  <a:pt x="1244" y="4872"/>
                </a:lnTo>
                <a:lnTo>
                  <a:pt x="1246" y="4912"/>
                </a:lnTo>
                <a:lnTo>
                  <a:pt x="1254" y="4950"/>
                </a:lnTo>
                <a:lnTo>
                  <a:pt x="1266" y="4988"/>
                </a:lnTo>
                <a:lnTo>
                  <a:pt x="1280" y="5026"/>
                </a:lnTo>
                <a:lnTo>
                  <a:pt x="1300" y="5062"/>
                </a:lnTo>
                <a:lnTo>
                  <a:pt x="1322" y="5098"/>
                </a:lnTo>
                <a:lnTo>
                  <a:pt x="1348" y="5132"/>
                </a:lnTo>
                <a:lnTo>
                  <a:pt x="2118" y="5944"/>
                </a:lnTo>
                <a:lnTo>
                  <a:pt x="2118" y="5944"/>
                </a:lnTo>
                <a:lnTo>
                  <a:pt x="2146" y="5976"/>
                </a:lnTo>
                <a:lnTo>
                  <a:pt x="2178" y="6002"/>
                </a:lnTo>
                <a:lnTo>
                  <a:pt x="2212" y="6026"/>
                </a:lnTo>
                <a:lnTo>
                  <a:pt x="2248" y="6046"/>
                </a:lnTo>
                <a:lnTo>
                  <a:pt x="2286" y="6064"/>
                </a:lnTo>
                <a:lnTo>
                  <a:pt x="2326" y="6076"/>
                </a:lnTo>
                <a:lnTo>
                  <a:pt x="2368" y="6086"/>
                </a:lnTo>
                <a:lnTo>
                  <a:pt x="2410" y="6090"/>
                </a:lnTo>
                <a:lnTo>
                  <a:pt x="2410" y="6090"/>
                </a:lnTo>
                <a:lnTo>
                  <a:pt x="2440" y="6092"/>
                </a:lnTo>
                <a:lnTo>
                  <a:pt x="2440" y="6092"/>
                </a:lnTo>
                <a:lnTo>
                  <a:pt x="2478" y="6090"/>
                </a:lnTo>
                <a:lnTo>
                  <a:pt x="2516" y="6086"/>
                </a:lnTo>
                <a:lnTo>
                  <a:pt x="2552" y="6076"/>
                </a:lnTo>
                <a:lnTo>
                  <a:pt x="2588" y="6066"/>
                </a:lnTo>
                <a:lnTo>
                  <a:pt x="2622" y="6050"/>
                </a:lnTo>
                <a:lnTo>
                  <a:pt x="2656" y="6032"/>
                </a:lnTo>
                <a:lnTo>
                  <a:pt x="2688" y="6012"/>
                </a:lnTo>
                <a:lnTo>
                  <a:pt x="2718" y="5988"/>
                </a:lnTo>
                <a:lnTo>
                  <a:pt x="3194" y="5580"/>
                </a:lnTo>
                <a:lnTo>
                  <a:pt x="3677" y="5848"/>
                </a:lnTo>
                <a:lnTo>
                  <a:pt x="3677" y="5848"/>
                </a:lnTo>
                <a:lnTo>
                  <a:pt x="3701" y="5860"/>
                </a:lnTo>
                <a:lnTo>
                  <a:pt x="3727" y="5872"/>
                </a:lnTo>
                <a:lnTo>
                  <a:pt x="3751" y="5882"/>
                </a:lnTo>
                <a:lnTo>
                  <a:pt x="3777" y="5890"/>
                </a:lnTo>
                <a:lnTo>
                  <a:pt x="3803" y="5896"/>
                </a:lnTo>
                <a:lnTo>
                  <a:pt x="3829" y="5900"/>
                </a:lnTo>
                <a:lnTo>
                  <a:pt x="3855" y="5902"/>
                </a:lnTo>
                <a:lnTo>
                  <a:pt x="3881" y="5904"/>
                </a:lnTo>
                <a:lnTo>
                  <a:pt x="3881" y="5904"/>
                </a:lnTo>
                <a:lnTo>
                  <a:pt x="3907" y="5902"/>
                </a:lnTo>
                <a:lnTo>
                  <a:pt x="3931" y="5900"/>
                </a:lnTo>
                <a:lnTo>
                  <a:pt x="3955" y="5896"/>
                </a:lnTo>
                <a:lnTo>
                  <a:pt x="3979" y="5892"/>
                </a:lnTo>
                <a:lnTo>
                  <a:pt x="4003" y="5886"/>
                </a:lnTo>
                <a:lnTo>
                  <a:pt x="4025" y="5878"/>
                </a:lnTo>
                <a:lnTo>
                  <a:pt x="4049" y="5868"/>
                </a:lnTo>
                <a:lnTo>
                  <a:pt x="4071" y="5858"/>
                </a:lnTo>
                <a:lnTo>
                  <a:pt x="4093" y="5846"/>
                </a:lnTo>
                <a:lnTo>
                  <a:pt x="4113" y="5832"/>
                </a:lnTo>
                <a:lnTo>
                  <a:pt x="4133" y="5816"/>
                </a:lnTo>
                <a:lnTo>
                  <a:pt x="4153" y="5800"/>
                </a:lnTo>
                <a:lnTo>
                  <a:pt x="4171" y="5784"/>
                </a:lnTo>
                <a:lnTo>
                  <a:pt x="4187" y="5766"/>
                </a:lnTo>
                <a:lnTo>
                  <a:pt x="4203" y="5746"/>
                </a:lnTo>
                <a:lnTo>
                  <a:pt x="4219" y="5724"/>
                </a:lnTo>
                <a:lnTo>
                  <a:pt x="5555" y="4506"/>
                </a:lnTo>
                <a:lnTo>
                  <a:pt x="5555" y="4506"/>
                </a:lnTo>
                <a:lnTo>
                  <a:pt x="5583" y="4476"/>
                </a:lnTo>
                <a:lnTo>
                  <a:pt x="5607" y="4442"/>
                </a:lnTo>
                <a:lnTo>
                  <a:pt x="5625" y="4408"/>
                </a:lnTo>
                <a:lnTo>
                  <a:pt x="5641" y="4370"/>
                </a:lnTo>
                <a:lnTo>
                  <a:pt x="5651" y="4332"/>
                </a:lnTo>
                <a:lnTo>
                  <a:pt x="5659" y="4292"/>
                </a:lnTo>
                <a:lnTo>
                  <a:pt x="5659" y="4252"/>
                </a:lnTo>
                <a:lnTo>
                  <a:pt x="5657" y="4210"/>
                </a:lnTo>
                <a:lnTo>
                  <a:pt x="5657" y="4210"/>
                </a:lnTo>
                <a:lnTo>
                  <a:pt x="5651" y="4172"/>
                </a:lnTo>
                <a:lnTo>
                  <a:pt x="5639" y="4136"/>
                </a:lnTo>
                <a:lnTo>
                  <a:pt x="5625" y="4102"/>
                </a:lnTo>
                <a:lnTo>
                  <a:pt x="5605" y="4068"/>
                </a:lnTo>
                <a:lnTo>
                  <a:pt x="5583" y="4038"/>
                </a:lnTo>
                <a:lnTo>
                  <a:pt x="5559" y="4010"/>
                </a:lnTo>
                <a:lnTo>
                  <a:pt x="5529" y="3984"/>
                </a:lnTo>
                <a:lnTo>
                  <a:pt x="5497" y="3960"/>
                </a:lnTo>
                <a:lnTo>
                  <a:pt x="5513" y="3540"/>
                </a:lnTo>
                <a:lnTo>
                  <a:pt x="6423" y="2774"/>
                </a:lnTo>
                <a:lnTo>
                  <a:pt x="6423" y="6422"/>
                </a:lnTo>
                <a:lnTo>
                  <a:pt x="286" y="64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" name="Google Shape;1390;p87">
            <a:extLst>
              <a:ext uri="{FF2B5EF4-FFF2-40B4-BE49-F238E27FC236}">
                <a16:creationId xmlns:a16="http://schemas.microsoft.com/office/drawing/2014/main" id="{DDF7AFA1-C326-A3ED-B854-7D428CAD41D6}"/>
              </a:ext>
            </a:extLst>
          </p:cNvPr>
          <p:cNvGrpSpPr>
            <a:grpSpLocks noChangeAspect="1"/>
          </p:cNvGrpSpPr>
          <p:nvPr/>
        </p:nvGrpSpPr>
        <p:grpSpPr>
          <a:xfrm>
            <a:off x="1601208" y="2682302"/>
            <a:ext cx="540000" cy="540000"/>
            <a:chOff x="729673" y="994045"/>
            <a:chExt cx="457200" cy="457200"/>
          </a:xfrm>
          <a:solidFill>
            <a:srgbClr val="013476"/>
          </a:solidFill>
        </p:grpSpPr>
        <p:sp>
          <p:nvSpPr>
            <p:cNvPr id="62" name="Google Shape;1391;p87">
              <a:extLst>
                <a:ext uri="{FF2B5EF4-FFF2-40B4-BE49-F238E27FC236}">
                  <a16:creationId xmlns:a16="http://schemas.microsoft.com/office/drawing/2014/main" id="{E0778580-51EC-71E4-7D00-DA4C43BC46FA}"/>
                </a:ext>
              </a:extLst>
            </p:cNvPr>
            <p:cNvSpPr/>
            <p:nvPr/>
          </p:nvSpPr>
          <p:spPr>
            <a:xfrm>
              <a:off x="729673" y="99404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0" y="0"/>
                  </a:move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  <a:moveTo>
                    <a:pt x="151606" y="437356"/>
                  </a:moveTo>
                  <a:lnTo>
                    <a:pt x="151606" y="340519"/>
                  </a:lnTo>
                  <a:lnTo>
                    <a:pt x="218281" y="340519"/>
                  </a:lnTo>
                  <a:lnTo>
                    <a:pt x="218281" y="437356"/>
                  </a:lnTo>
                  <a:close/>
                  <a:moveTo>
                    <a:pt x="238125" y="437356"/>
                  </a:moveTo>
                  <a:lnTo>
                    <a:pt x="238125" y="340519"/>
                  </a:lnTo>
                  <a:lnTo>
                    <a:pt x="304800" y="340519"/>
                  </a:lnTo>
                  <a:lnTo>
                    <a:pt x="304800" y="437356"/>
                  </a:lnTo>
                  <a:close/>
                  <a:moveTo>
                    <a:pt x="437356" y="437356"/>
                  </a:moveTo>
                  <a:lnTo>
                    <a:pt x="381000" y="437356"/>
                  </a:lnTo>
                  <a:lnTo>
                    <a:pt x="381000" y="150813"/>
                  </a:lnTo>
                  <a:lnTo>
                    <a:pt x="297656" y="150813"/>
                  </a:lnTo>
                  <a:cubicBezTo>
                    <a:pt x="297027" y="157710"/>
                    <a:pt x="295144" y="164435"/>
                    <a:pt x="292100" y="170656"/>
                  </a:cubicBezTo>
                  <a:lnTo>
                    <a:pt x="361156" y="170656"/>
                  </a:lnTo>
                  <a:lnTo>
                    <a:pt x="361156" y="437356"/>
                  </a:lnTo>
                  <a:lnTo>
                    <a:pt x="324644" y="437356"/>
                  </a:lnTo>
                  <a:lnTo>
                    <a:pt x="324644" y="320675"/>
                  </a:lnTo>
                  <a:lnTo>
                    <a:pt x="131763" y="320675"/>
                  </a:lnTo>
                  <a:lnTo>
                    <a:pt x="131763" y="437356"/>
                  </a:lnTo>
                  <a:lnTo>
                    <a:pt x="95250" y="437356"/>
                  </a:lnTo>
                  <a:lnTo>
                    <a:pt x="95250" y="170656"/>
                  </a:lnTo>
                  <a:lnTo>
                    <a:pt x="164306" y="170656"/>
                  </a:lnTo>
                  <a:cubicBezTo>
                    <a:pt x="179495" y="205945"/>
                    <a:pt x="220416" y="222240"/>
                    <a:pt x="255705" y="207051"/>
                  </a:cubicBezTo>
                  <a:cubicBezTo>
                    <a:pt x="272044" y="200019"/>
                    <a:pt x="285068" y="186995"/>
                    <a:pt x="292100" y="170656"/>
                  </a:cubicBezTo>
                  <a:cubicBezTo>
                    <a:pt x="295144" y="164435"/>
                    <a:pt x="297027" y="157710"/>
                    <a:pt x="297656" y="150813"/>
                  </a:cubicBezTo>
                  <a:lnTo>
                    <a:pt x="297656" y="150813"/>
                  </a:lnTo>
                  <a:cubicBezTo>
                    <a:pt x="297656" y="148431"/>
                    <a:pt x="298450" y="145256"/>
                    <a:pt x="298450" y="142875"/>
                  </a:cubicBezTo>
                  <a:cubicBezTo>
                    <a:pt x="298450" y="104298"/>
                    <a:pt x="267177" y="73025"/>
                    <a:pt x="228600" y="73025"/>
                  </a:cubicBezTo>
                  <a:cubicBezTo>
                    <a:pt x="190023" y="73025"/>
                    <a:pt x="158750" y="104298"/>
                    <a:pt x="158750" y="142875"/>
                  </a:cubicBezTo>
                  <a:lnTo>
                    <a:pt x="158750" y="150813"/>
                  </a:lnTo>
                  <a:lnTo>
                    <a:pt x="76200" y="150813"/>
                  </a:lnTo>
                  <a:lnTo>
                    <a:pt x="76200" y="437356"/>
                  </a:lnTo>
                  <a:lnTo>
                    <a:pt x="19050" y="437356"/>
                  </a:lnTo>
                  <a:lnTo>
                    <a:pt x="19050" y="19050"/>
                  </a:lnTo>
                  <a:lnTo>
                    <a:pt x="437356" y="19050"/>
                  </a:lnTo>
                  <a:lnTo>
                    <a:pt x="437356" y="437356"/>
                  </a:lnTo>
                  <a:close/>
                  <a:moveTo>
                    <a:pt x="178594" y="150813"/>
                  </a:moveTo>
                  <a:cubicBezTo>
                    <a:pt x="178594" y="148431"/>
                    <a:pt x="177800" y="145256"/>
                    <a:pt x="177800" y="142875"/>
                  </a:cubicBezTo>
                  <a:cubicBezTo>
                    <a:pt x="177991" y="114898"/>
                    <a:pt x="200623" y="92266"/>
                    <a:pt x="228600" y="92075"/>
                  </a:cubicBezTo>
                  <a:cubicBezTo>
                    <a:pt x="256419" y="92337"/>
                    <a:pt x="278782" y="115056"/>
                    <a:pt x="278606" y="142875"/>
                  </a:cubicBezTo>
                  <a:cubicBezTo>
                    <a:pt x="278736" y="145545"/>
                    <a:pt x="278469" y="148221"/>
                    <a:pt x="277813" y="150813"/>
                  </a:cubicBezTo>
                  <a:lnTo>
                    <a:pt x="277813" y="150813"/>
                  </a:lnTo>
                  <a:cubicBezTo>
                    <a:pt x="276850" y="157982"/>
                    <a:pt x="274123" y="164801"/>
                    <a:pt x="269875" y="170656"/>
                  </a:cubicBezTo>
                  <a:cubicBezTo>
                    <a:pt x="260821" y="184634"/>
                    <a:pt x="245253" y="193017"/>
                    <a:pt x="228600" y="192881"/>
                  </a:cubicBezTo>
                  <a:cubicBezTo>
                    <a:pt x="211730" y="193029"/>
                    <a:pt x="195918" y="184675"/>
                    <a:pt x="186531" y="170656"/>
                  </a:cubicBezTo>
                  <a:lnTo>
                    <a:pt x="186531" y="170656"/>
                  </a:lnTo>
                  <a:cubicBezTo>
                    <a:pt x="182610" y="164626"/>
                    <a:pt x="179913" y="157884"/>
                    <a:pt x="178594" y="1508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392;p87">
              <a:extLst>
                <a:ext uri="{FF2B5EF4-FFF2-40B4-BE49-F238E27FC236}">
                  <a16:creationId xmlns:a16="http://schemas.microsoft.com/office/drawing/2014/main" id="{E7093169-7B51-CE74-7CD8-2361659D692F}"/>
                </a:ext>
              </a:extLst>
            </p:cNvPr>
            <p:cNvSpPr/>
            <p:nvPr/>
          </p:nvSpPr>
          <p:spPr>
            <a:xfrm>
              <a:off x="859212" y="1230233"/>
              <a:ext cx="198119" cy="15240"/>
            </a:xfrm>
            <a:custGeom>
              <a:avLst/>
              <a:gdLst/>
              <a:ahLst/>
              <a:cxnLst/>
              <a:rect l="l" t="t" r="r" b="b"/>
              <a:pathLst>
                <a:path w="198119" h="15240" extrusionOk="0">
                  <a:moveTo>
                    <a:pt x="0" y="0"/>
                  </a:moveTo>
                  <a:lnTo>
                    <a:pt x="198120" y="0"/>
                  </a:lnTo>
                  <a:lnTo>
                    <a:pt x="198120" y="15240"/>
                  </a:lnTo>
                  <a:lnTo>
                    <a:pt x="0" y="152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1393;p87">
              <a:extLst>
                <a:ext uri="{FF2B5EF4-FFF2-40B4-BE49-F238E27FC236}">
                  <a16:creationId xmlns:a16="http://schemas.microsoft.com/office/drawing/2014/main" id="{9923FC24-1425-E25A-22A6-D31754237654}"/>
                </a:ext>
              </a:extLst>
            </p:cNvPr>
            <p:cNvSpPr/>
            <p:nvPr/>
          </p:nvSpPr>
          <p:spPr>
            <a:xfrm>
              <a:off x="859212" y="1260745"/>
              <a:ext cx="198119" cy="22828"/>
            </a:xfrm>
            <a:custGeom>
              <a:avLst/>
              <a:gdLst/>
              <a:ahLst/>
              <a:cxnLst/>
              <a:rect l="l" t="t" r="r" b="b"/>
              <a:pathLst>
                <a:path w="198119" h="22828" extrusionOk="0">
                  <a:moveTo>
                    <a:pt x="0" y="0"/>
                  </a:moveTo>
                  <a:lnTo>
                    <a:pt x="198120" y="0"/>
                  </a:lnTo>
                  <a:lnTo>
                    <a:pt x="198120" y="22828"/>
                  </a:lnTo>
                  <a:lnTo>
                    <a:pt x="0" y="2282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1394;p87">
              <a:extLst>
                <a:ext uri="{FF2B5EF4-FFF2-40B4-BE49-F238E27FC236}">
                  <a16:creationId xmlns:a16="http://schemas.microsoft.com/office/drawing/2014/main" id="{31F28BA6-F74C-5C26-CA25-2308D491EA9F}"/>
                </a:ext>
              </a:extLst>
            </p:cNvPr>
            <p:cNvSpPr/>
            <p:nvPr/>
          </p:nvSpPr>
          <p:spPr>
            <a:xfrm>
              <a:off x="927793" y="1108313"/>
              <a:ext cx="60959" cy="53371"/>
            </a:xfrm>
            <a:custGeom>
              <a:avLst/>
              <a:gdLst/>
              <a:ahLst/>
              <a:cxnLst/>
              <a:rect l="l" t="t" r="r" b="b"/>
              <a:pathLst>
                <a:path w="60959" h="53371" extrusionOk="0">
                  <a:moveTo>
                    <a:pt x="19622" y="53372"/>
                  </a:moveTo>
                  <a:lnTo>
                    <a:pt x="40799" y="53372"/>
                  </a:lnTo>
                  <a:lnTo>
                    <a:pt x="40799" y="35719"/>
                  </a:lnTo>
                  <a:lnTo>
                    <a:pt x="60960" y="35719"/>
                  </a:lnTo>
                  <a:lnTo>
                    <a:pt x="60960" y="17208"/>
                  </a:lnTo>
                  <a:lnTo>
                    <a:pt x="40799" y="17208"/>
                  </a:lnTo>
                  <a:lnTo>
                    <a:pt x="40799" y="0"/>
                  </a:lnTo>
                  <a:lnTo>
                    <a:pt x="19622" y="0"/>
                  </a:lnTo>
                  <a:lnTo>
                    <a:pt x="19622" y="17208"/>
                  </a:lnTo>
                  <a:lnTo>
                    <a:pt x="0" y="17208"/>
                  </a:lnTo>
                  <a:lnTo>
                    <a:pt x="0" y="35719"/>
                  </a:lnTo>
                  <a:lnTo>
                    <a:pt x="19622" y="35719"/>
                  </a:lnTo>
                  <a:lnTo>
                    <a:pt x="19622" y="53372"/>
                  </a:lnTo>
                  <a:lnTo>
                    <a:pt x="19622" y="53372"/>
                  </a:lnTo>
                  <a:lnTo>
                    <a:pt x="19622" y="533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8" name="Google Shape;1303;p87">
            <a:extLst>
              <a:ext uri="{FF2B5EF4-FFF2-40B4-BE49-F238E27FC236}">
                <a16:creationId xmlns:a16="http://schemas.microsoft.com/office/drawing/2014/main" id="{2D7AE7C4-705B-CACE-B067-0EAC54A75913}"/>
              </a:ext>
            </a:extLst>
          </p:cNvPr>
          <p:cNvGrpSpPr/>
          <p:nvPr/>
        </p:nvGrpSpPr>
        <p:grpSpPr>
          <a:xfrm>
            <a:off x="5965076" y="2682302"/>
            <a:ext cx="540000" cy="540000"/>
            <a:chOff x="7536535" y="994045"/>
            <a:chExt cx="1371600" cy="1371600"/>
          </a:xfrm>
          <a:solidFill>
            <a:schemeClr val="accent5"/>
          </a:solidFill>
        </p:grpSpPr>
        <p:sp>
          <p:nvSpPr>
            <p:cNvPr id="899" name="Google Shape;1304;p87">
              <a:extLst>
                <a:ext uri="{FF2B5EF4-FFF2-40B4-BE49-F238E27FC236}">
                  <a16:creationId xmlns:a16="http://schemas.microsoft.com/office/drawing/2014/main" id="{E0DC292E-D7CF-CC6F-3057-34E1F6926E9C}"/>
                </a:ext>
              </a:extLst>
            </p:cNvPr>
            <p:cNvSpPr/>
            <p:nvPr/>
          </p:nvSpPr>
          <p:spPr>
            <a:xfrm>
              <a:off x="8218620" y="1469914"/>
              <a:ext cx="27813" cy="62769"/>
            </a:xfrm>
            <a:custGeom>
              <a:avLst/>
              <a:gdLst/>
              <a:ahLst/>
              <a:cxnLst/>
              <a:rect l="l" t="t" r="r" b="b"/>
              <a:pathLst>
                <a:path w="27813" h="62769" extrusionOk="0">
                  <a:moveTo>
                    <a:pt x="0" y="0"/>
                  </a:moveTo>
                  <a:lnTo>
                    <a:pt x="27813" y="0"/>
                  </a:lnTo>
                  <a:lnTo>
                    <a:pt x="27813" y="62770"/>
                  </a:lnTo>
                  <a:lnTo>
                    <a:pt x="0" y="627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00" b="1" i="0" u="none" strike="noStrike" kern="0" cap="none" spc="0" normalizeH="0" baseline="0" noProof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1305;p87">
              <a:extLst>
                <a:ext uri="{FF2B5EF4-FFF2-40B4-BE49-F238E27FC236}">
                  <a16:creationId xmlns:a16="http://schemas.microsoft.com/office/drawing/2014/main" id="{CDB7B2A8-252F-0FD3-A3E7-2F9661FE246C}"/>
                </a:ext>
              </a:extLst>
            </p:cNvPr>
            <p:cNvSpPr/>
            <p:nvPr/>
          </p:nvSpPr>
          <p:spPr>
            <a:xfrm>
              <a:off x="7923630" y="1617361"/>
              <a:ext cx="95" cy="9525"/>
            </a:xfrm>
            <a:custGeom>
              <a:avLst/>
              <a:gdLst/>
              <a:ahLst/>
              <a:cxnLst/>
              <a:rect l="l" t="t" r="r" b="b"/>
              <a:pathLst>
                <a:path w="95" h="9525" extrusionOk="0">
                  <a:moveTo>
                    <a:pt x="0" y="0"/>
                  </a:moveTo>
                  <a:lnTo>
                    <a:pt x="95" y="0"/>
                  </a:lnTo>
                  <a:lnTo>
                    <a:pt x="9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00" b="1" i="0" u="none" strike="noStrike" kern="0" cap="none" spc="0" normalizeH="0" baseline="0" noProof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1306;p87">
              <a:extLst>
                <a:ext uri="{FF2B5EF4-FFF2-40B4-BE49-F238E27FC236}">
                  <a16:creationId xmlns:a16="http://schemas.microsoft.com/office/drawing/2014/main" id="{6B7B1F70-5F25-3F8B-9908-8A1929B58F85}"/>
                </a:ext>
              </a:extLst>
            </p:cNvPr>
            <p:cNvSpPr/>
            <p:nvPr/>
          </p:nvSpPr>
          <p:spPr>
            <a:xfrm>
              <a:off x="8247195" y="1469914"/>
              <a:ext cx="27813" cy="62769"/>
            </a:xfrm>
            <a:custGeom>
              <a:avLst/>
              <a:gdLst/>
              <a:ahLst/>
              <a:cxnLst/>
              <a:rect l="l" t="t" r="r" b="b"/>
              <a:pathLst>
                <a:path w="27813" h="62769" extrusionOk="0">
                  <a:moveTo>
                    <a:pt x="0" y="0"/>
                  </a:moveTo>
                  <a:lnTo>
                    <a:pt x="27813" y="0"/>
                  </a:lnTo>
                  <a:lnTo>
                    <a:pt x="27813" y="62770"/>
                  </a:lnTo>
                  <a:lnTo>
                    <a:pt x="0" y="627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00" b="1" i="0" u="none" strike="noStrike" kern="0" cap="none" spc="0" normalizeH="0" baseline="0" noProof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1307;p87">
              <a:extLst>
                <a:ext uri="{FF2B5EF4-FFF2-40B4-BE49-F238E27FC236}">
                  <a16:creationId xmlns:a16="http://schemas.microsoft.com/office/drawing/2014/main" id="{F3AA48A2-5877-C56A-D49C-62ECF7D70E06}"/>
                </a:ext>
              </a:extLst>
            </p:cNvPr>
            <p:cNvSpPr/>
            <p:nvPr/>
          </p:nvSpPr>
          <p:spPr>
            <a:xfrm>
              <a:off x="7536535" y="994045"/>
              <a:ext cx="1371600" cy="1371600"/>
            </a:xfrm>
            <a:custGeom>
              <a:avLst/>
              <a:gdLst/>
              <a:ahLst/>
              <a:cxnLst/>
              <a:rect l="l" t="t" r="r" b="b"/>
              <a:pathLst>
                <a:path w="1371600" h="1371600" extrusionOk="0">
                  <a:moveTo>
                    <a:pt x="0" y="0"/>
                  </a:moveTo>
                  <a:lnTo>
                    <a:pt x="0" y="1371600"/>
                  </a:lnTo>
                  <a:lnTo>
                    <a:pt x="1371600" y="1371600"/>
                  </a:lnTo>
                  <a:lnTo>
                    <a:pt x="1371600" y="0"/>
                  </a:lnTo>
                  <a:close/>
                  <a:moveTo>
                    <a:pt x="1313021" y="1313021"/>
                  </a:moveTo>
                  <a:lnTo>
                    <a:pt x="58579" y="1313021"/>
                  </a:lnTo>
                  <a:lnTo>
                    <a:pt x="58579" y="58484"/>
                  </a:lnTo>
                  <a:lnTo>
                    <a:pt x="1313021" y="584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00" b="1" i="0" u="none" strike="noStrike" kern="0" cap="none" spc="0" normalizeH="0" baseline="0" noProof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1308;p87">
              <a:extLst>
                <a:ext uri="{FF2B5EF4-FFF2-40B4-BE49-F238E27FC236}">
                  <a16:creationId xmlns:a16="http://schemas.microsoft.com/office/drawing/2014/main" id="{18184F47-B16C-93B4-4FB9-492B3E11BDB5}"/>
                </a:ext>
              </a:extLst>
            </p:cNvPr>
            <p:cNvSpPr/>
            <p:nvPr/>
          </p:nvSpPr>
          <p:spPr>
            <a:xfrm>
              <a:off x="7727035" y="1250648"/>
              <a:ext cx="983456" cy="905446"/>
            </a:xfrm>
            <a:custGeom>
              <a:avLst/>
              <a:gdLst/>
              <a:ahLst/>
              <a:cxnLst/>
              <a:rect l="l" t="t" r="r" b="b"/>
              <a:pathLst>
                <a:path w="983456" h="905446" extrusionOk="0">
                  <a:moveTo>
                    <a:pt x="180975" y="661321"/>
                  </a:moveTo>
                  <a:lnTo>
                    <a:pt x="414052" y="661321"/>
                  </a:lnTo>
                  <a:lnTo>
                    <a:pt x="414052" y="811911"/>
                  </a:lnTo>
                  <a:lnTo>
                    <a:pt x="924878" y="811911"/>
                  </a:lnTo>
                  <a:lnTo>
                    <a:pt x="924878" y="905447"/>
                  </a:lnTo>
                  <a:lnTo>
                    <a:pt x="983456" y="905447"/>
                  </a:lnTo>
                  <a:lnTo>
                    <a:pt x="983456" y="347282"/>
                  </a:lnTo>
                  <a:lnTo>
                    <a:pt x="924878" y="347282"/>
                  </a:lnTo>
                  <a:lnTo>
                    <a:pt x="924878" y="393668"/>
                  </a:lnTo>
                  <a:lnTo>
                    <a:pt x="414052" y="393668"/>
                  </a:lnTo>
                  <a:lnTo>
                    <a:pt x="414052" y="475012"/>
                  </a:lnTo>
                  <a:lnTo>
                    <a:pt x="389001" y="475012"/>
                  </a:lnTo>
                  <a:cubicBezTo>
                    <a:pt x="389001" y="473583"/>
                    <a:pt x="389001" y="472059"/>
                    <a:pt x="389001" y="470726"/>
                  </a:cubicBezTo>
                  <a:cubicBezTo>
                    <a:pt x="389042" y="401951"/>
                    <a:pt x="358117" y="336813"/>
                    <a:pt x="304800" y="293370"/>
                  </a:cubicBezTo>
                  <a:lnTo>
                    <a:pt x="304800" y="58198"/>
                  </a:lnTo>
                  <a:lnTo>
                    <a:pt x="456438" y="58198"/>
                  </a:lnTo>
                  <a:lnTo>
                    <a:pt x="456438" y="95250"/>
                  </a:lnTo>
                  <a:lnTo>
                    <a:pt x="413290" y="95250"/>
                  </a:lnTo>
                  <a:lnTo>
                    <a:pt x="413290" y="275177"/>
                  </a:lnTo>
                  <a:lnTo>
                    <a:pt x="558260" y="275177"/>
                  </a:lnTo>
                  <a:lnTo>
                    <a:pt x="558260" y="95250"/>
                  </a:lnTo>
                  <a:lnTo>
                    <a:pt x="515112" y="95250"/>
                  </a:lnTo>
                  <a:lnTo>
                    <a:pt x="515112" y="0"/>
                  </a:lnTo>
                  <a:lnTo>
                    <a:pt x="246221" y="0"/>
                  </a:lnTo>
                  <a:lnTo>
                    <a:pt x="246221" y="258699"/>
                  </a:lnTo>
                  <a:cubicBezTo>
                    <a:pt x="225356" y="250321"/>
                    <a:pt x="203372" y="245057"/>
                    <a:pt x="180975" y="243078"/>
                  </a:cubicBezTo>
                  <a:lnTo>
                    <a:pt x="180975" y="185261"/>
                  </a:lnTo>
                  <a:lnTo>
                    <a:pt x="0" y="185261"/>
                  </a:lnTo>
                  <a:lnTo>
                    <a:pt x="0" y="905447"/>
                  </a:lnTo>
                  <a:lnTo>
                    <a:pt x="180975" y="905447"/>
                  </a:lnTo>
                  <a:close/>
                  <a:moveTo>
                    <a:pt x="471488" y="153829"/>
                  </a:moveTo>
                  <a:lnTo>
                    <a:pt x="499300" y="153829"/>
                  </a:lnTo>
                  <a:lnTo>
                    <a:pt x="499300" y="216694"/>
                  </a:lnTo>
                  <a:lnTo>
                    <a:pt x="471869" y="216694"/>
                  </a:lnTo>
                  <a:close/>
                  <a:moveTo>
                    <a:pt x="472154" y="452247"/>
                  </a:moveTo>
                  <a:lnTo>
                    <a:pt x="924878" y="452247"/>
                  </a:lnTo>
                  <a:lnTo>
                    <a:pt x="924878" y="753047"/>
                  </a:lnTo>
                  <a:lnTo>
                    <a:pt x="472535" y="753047"/>
                  </a:lnTo>
                  <a:close/>
                  <a:moveTo>
                    <a:pt x="180975" y="302038"/>
                  </a:moveTo>
                  <a:cubicBezTo>
                    <a:pt x="266330" y="312345"/>
                    <a:pt x="330559" y="384750"/>
                    <a:pt x="330613" y="470726"/>
                  </a:cubicBezTo>
                  <a:cubicBezTo>
                    <a:pt x="330613" y="472154"/>
                    <a:pt x="330613" y="473583"/>
                    <a:pt x="330613" y="475012"/>
                  </a:cubicBezTo>
                  <a:lnTo>
                    <a:pt x="180975" y="475012"/>
                  </a:lnTo>
                  <a:close/>
                  <a:moveTo>
                    <a:pt x="180975" y="533972"/>
                  </a:moveTo>
                  <a:lnTo>
                    <a:pt x="414052" y="533972"/>
                  </a:lnTo>
                  <a:lnTo>
                    <a:pt x="414052" y="603123"/>
                  </a:lnTo>
                  <a:lnTo>
                    <a:pt x="180975" y="603123"/>
                  </a:lnTo>
                  <a:close/>
                  <a:moveTo>
                    <a:pt x="122396" y="847154"/>
                  </a:moveTo>
                  <a:lnTo>
                    <a:pt x="59341" y="847154"/>
                  </a:lnTo>
                  <a:lnTo>
                    <a:pt x="59341" y="243840"/>
                  </a:lnTo>
                  <a:lnTo>
                    <a:pt x="122777" y="2438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00" b="1" i="0" u="none" strike="noStrike" kern="0" cap="none" spc="0" normalizeH="0" baseline="0" noProof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04" name="Freeform 23">
            <a:extLst>
              <a:ext uri="{FF2B5EF4-FFF2-40B4-BE49-F238E27FC236}">
                <a16:creationId xmlns:a16="http://schemas.microsoft.com/office/drawing/2014/main" id="{CB0EB293-D8B5-A22D-136F-090CA44856C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82495" y="2682302"/>
            <a:ext cx="538639" cy="540000"/>
          </a:xfrm>
          <a:custGeom>
            <a:avLst/>
            <a:gdLst>
              <a:gd name="T0" fmla="*/ 346 w 346"/>
              <a:gd name="T1" fmla="*/ 0 h 347"/>
              <a:gd name="T2" fmla="*/ 0 w 346"/>
              <a:gd name="T3" fmla="*/ 0 h 347"/>
              <a:gd name="T4" fmla="*/ 0 w 346"/>
              <a:gd name="T5" fmla="*/ 347 h 347"/>
              <a:gd name="T6" fmla="*/ 346 w 346"/>
              <a:gd name="T7" fmla="*/ 347 h 347"/>
              <a:gd name="T8" fmla="*/ 346 w 346"/>
              <a:gd name="T9" fmla="*/ 347 h 347"/>
              <a:gd name="T10" fmla="*/ 346 w 346"/>
              <a:gd name="T11" fmla="*/ 0 h 347"/>
              <a:gd name="T12" fmla="*/ 14 w 346"/>
              <a:gd name="T13" fmla="*/ 319 h 347"/>
              <a:gd name="T14" fmla="*/ 68 w 346"/>
              <a:gd name="T15" fmla="*/ 265 h 347"/>
              <a:gd name="T16" fmla="*/ 68 w 346"/>
              <a:gd name="T17" fmla="*/ 265 h 347"/>
              <a:gd name="T18" fmla="*/ 103 w 346"/>
              <a:gd name="T19" fmla="*/ 231 h 347"/>
              <a:gd name="T20" fmla="*/ 109 w 346"/>
              <a:gd name="T21" fmla="*/ 228 h 347"/>
              <a:gd name="T22" fmla="*/ 189 w 346"/>
              <a:gd name="T23" fmla="*/ 228 h 347"/>
              <a:gd name="T24" fmla="*/ 198 w 346"/>
              <a:gd name="T25" fmla="*/ 237 h 347"/>
              <a:gd name="T26" fmla="*/ 189 w 346"/>
              <a:gd name="T27" fmla="*/ 246 h 347"/>
              <a:gd name="T28" fmla="*/ 116 w 346"/>
              <a:gd name="T29" fmla="*/ 246 h 347"/>
              <a:gd name="T30" fmla="*/ 116 w 346"/>
              <a:gd name="T31" fmla="*/ 261 h 347"/>
              <a:gd name="T32" fmla="*/ 189 w 346"/>
              <a:gd name="T33" fmla="*/ 261 h 347"/>
              <a:gd name="T34" fmla="*/ 214 w 346"/>
              <a:gd name="T35" fmla="*/ 252 h 347"/>
              <a:gd name="T36" fmla="*/ 280 w 346"/>
              <a:gd name="T37" fmla="*/ 186 h 347"/>
              <a:gd name="T38" fmla="*/ 293 w 346"/>
              <a:gd name="T39" fmla="*/ 185 h 347"/>
              <a:gd name="T40" fmla="*/ 296 w 346"/>
              <a:gd name="T41" fmla="*/ 192 h 347"/>
              <a:gd name="T42" fmla="*/ 293 w 346"/>
              <a:gd name="T43" fmla="*/ 198 h 347"/>
              <a:gd name="T44" fmla="*/ 208 w 346"/>
              <a:gd name="T45" fmla="*/ 284 h 347"/>
              <a:gd name="T46" fmla="*/ 202 w 346"/>
              <a:gd name="T47" fmla="*/ 286 h 347"/>
              <a:gd name="T48" fmla="*/ 125 w 346"/>
              <a:gd name="T49" fmla="*/ 286 h 347"/>
              <a:gd name="T50" fmla="*/ 79 w 346"/>
              <a:gd name="T51" fmla="*/ 332 h 347"/>
              <a:gd name="T52" fmla="*/ 14 w 346"/>
              <a:gd name="T53" fmla="*/ 332 h 347"/>
              <a:gd name="T54" fmla="*/ 14 w 346"/>
              <a:gd name="T55" fmla="*/ 319 h 347"/>
              <a:gd name="T56" fmla="*/ 100 w 346"/>
              <a:gd name="T57" fmla="*/ 332 h 347"/>
              <a:gd name="T58" fmla="*/ 131 w 346"/>
              <a:gd name="T59" fmla="*/ 301 h 347"/>
              <a:gd name="T60" fmla="*/ 202 w 346"/>
              <a:gd name="T61" fmla="*/ 301 h 347"/>
              <a:gd name="T62" fmla="*/ 218 w 346"/>
              <a:gd name="T63" fmla="*/ 294 h 347"/>
              <a:gd name="T64" fmla="*/ 304 w 346"/>
              <a:gd name="T65" fmla="*/ 209 h 347"/>
              <a:gd name="T66" fmla="*/ 311 w 346"/>
              <a:gd name="T67" fmla="*/ 191 h 347"/>
              <a:gd name="T68" fmla="*/ 303 w 346"/>
              <a:gd name="T69" fmla="*/ 174 h 347"/>
              <a:gd name="T70" fmla="*/ 269 w 346"/>
              <a:gd name="T71" fmla="*/ 176 h 347"/>
              <a:gd name="T72" fmla="*/ 212 w 346"/>
              <a:gd name="T73" fmla="*/ 233 h 347"/>
              <a:gd name="T74" fmla="*/ 189 w 346"/>
              <a:gd name="T75" fmla="*/ 214 h 347"/>
              <a:gd name="T76" fmla="*/ 109 w 346"/>
              <a:gd name="T77" fmla="*/ 214 h 347"/>
              <a:gd name="T78" fmla="*/ 92 w 346"/>
              <a:gd name="T79" fmla="*/ 220 h 347"/>
              <a:gd name="T80" fmla="*/ 60 w 346"/>
              <a:gd name="T81" fmla="*/ 253 h 347"/>
              <a:gd name="T82" fmla="*/ 60 w 346"/>
              <a:gd name="T83" fmla="*/ 253 h 347"/>
              <a:gd name="T84" fmla="*/ 14 w 346"/>
              <a:gd name="T85" fmla="*/ 298 h 347"/>
              <a:gd name="T86" fmla="*/ 14 w 346"/>
              <a:gd name="T87" fmla="*/ 15 h 347"/>
              <a:gd name="T88" fmla="*/ 331 w 346"/>
              <a:gd name="T89" fmla="*/ 15 h 347"/>
              <a:gd name="T90" fmla="*/ 331 w 346"/>
              <a:gd name="T91" fmla="*/ 332 h 347"/>
              <a:gd name="T92" fmla="*/ 100 w 346"/>
              <a:gd name="T93" fmla="*/ 332 h 347"/>
              <a:gd name="T94" fmla="*/ 175 w 346"/>
              <a:gd name="T95" fmla="*/ 109 h 347"/>
              <a:gd name="T96" fmla="*/ 216 w 346"/>
              <a:gd name="T97" fmla="*/ 109 h 347"/>
              <a:gd name="T98" fmla="*/ 216 w 346"/>
              <a:gd name="T99" fmla="*/ 124 h 347"/>
              <a:gd name="T100" fmla="*/ 175 w 346"/>
              <a:gd name="T101" fmla="*/ 124 h 347"/>
              <a:gd name="T102" fmla="*/ 175 w 346"/>
              <a:gd name="T103" fmla="*/ 165 h 347"/>
              <a:gd name="T104" fmla="*/ 160 w 346"/>
              <a:gd name="T105" fmla="*/ 165 h 347"/>
              <a:gd name="T106" fmla="*/ 160 w 346"/>
              <a:gd name="T107" fmla="*/ 124 h 347"/>
              <a:gd name="T108" fmla="*/ 120 w 346"/>
              <a:gd name="T109" fmla="*/ 124 h 347"/>
              <a:gd name="T110" fmla="*/ 120 w 346"/>
              <a:gd name="T111" fmla="*/ 109 h 347"/>
              <a:gd name="T112" fmla="*/ 160 w 346"/>
              <a:gd name="T113" fmla="*/ 109 h 347"/>
              <a:gd name="T114" fmla="*/ 160 w 346"/>
              <a:gd name="T115" fmla="*/ 69 h 347"/>
              <a:gd name="T116" fmla="*/ 175 w 346"/>
              <a:gd name="T117" fmla="*/ 69 h 347"/>
              <a:gd name="T118" fmla="*/ 175 w 346"/>
              <a:gd name="T119" fmla="*/ 1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6" h="347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7"/>
                  <a:pt x="0" y="347"/>
                  <a:pt x="0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14" y="319"/>
                </a:moveTo>
                <a:cubicBezTo>
                  <a:pt x="68" y="265"/>
                  <a:pt x="68" y="265"/>
                  <a:pt x="68" y="265"/>
                </a:cubicBezTo>
                <a:cubicBezTo>
                  <a:pt x="68" y="265"/>
                  <a:pt x="68" y="265"/>
                  <a:pt x="68" y="265"/>
                </a:cubicBezTo>
                <a:cubicBezTo>
                  <a:pt x="103" y="231"/>
                  <a:pt x="103" y="231"/>
                  <a:pt x="103" y="231"/>
                </a:cubicBezTo>
                <a:cubicBezTo>
                  <a:pt x="104" y="229"/>
                  <a:pt x="107" y="228"/>
                  <a:pt x="109" y="228"/>
                </a:cubicBezTo>
                <a:cubicBezTo>
                  <a:pt x="189" y="228"/>
                  <a:pt x="189" y="228"/>
                  <a:pt x="189" y="228"/>
                </a:cubicBezTo>
                <a:cubicBezTo>
                  <a:pt x="194" y="228"/>
                  <a:pt x="198" y="232"/>
                  <a:pt x="198" y="237"/>
                </a:cubicBezTo>
                <a:cubicBezTo>
                  <a:pt x="198" y="242"/>
                  <a:pt x="194" y="246"/>
                  <a:pt x="189" y="246"/>
                </a:cubicBezTo>
                <a:cubicBezTo>
                  <a:pt x="116" y="246"/>
                  <a:pt x="116" y="246"/>
                  <a:pt x="116" y="246"/>
                </a:cubicBezTo>
                <a:cubicBezTo>
                  <a:pt x="116" y="261"/>
                  <a:pt x="116" y="261"/>
                  <a:pt x="116" y="261"/>
                </a:cubicBezTo>
                <a:cubicBezTo>
                  <a:pt x="189" y="261"/>
                  <a:pt x="189" y="261"/>
                  <a:pt x="189" y="261"/>
                </a:cubicBezTo>
                <a:cubicBezTo>
                  <a:pt x="195" y="261"/>
                  <a:pt x="208" y="259"/>
                  <a:pt x="214" y="252"/>
                </a:cubicBezTo>
                <a:cubicBezTo>
                  <a:pt x="280" y="186"/>
                  <a:pt x="280" y="186"/>
                  <a:pt x="280" y="186"/>
                </a:cubicBezTo>
                <a:cubicBezTo>
                  <a:pt x="284" y="183"/>
                  <a:pt x="289" y="182"/>
                  <a:pt x="293" y="185"/>
                </a:cubicBezTo>
                <a:cubicBezTo>
                  <a:pt x="295" y="187"/>
                  <a:pt x="296" y="189"/>
                  <a:pt x="296" y="192"/>
                </a:cubicBezTo>
                <a:cubicBezTo>
                  <a:pt x="296" y="194"/>
                  <a:pt x="295" y="197"/>
                  <a:pt x="293" y="198"/>
                </a:cubicBezTo>
                <a:cubicBezTo>
                  <a:pt x="208" y="284"/>
                  <a:pt x="208" y="284"/>
                  <a:pt x="208" y="284"/>
                </a:cubicBezTo>
                <a:cubicBezTo>
                  <a:pt x="206" y="285"/>
                  <a:pt x="204" y="286"/>
                  <a:pt x="202" y="286"/>
                </a:cubicBezTo>
                <a:cubicBezTo>
                  <a:pt x="125" y="286"/>
                  <a:pt x="125" y="286"/>
                  <a:pt x="125" y="286"/>
                </a:cubicBezTo>
                <a:cubicBezTo>
                  <a:pt x="79" y="332"/>
                  <a:pt x="79" y="332"/>
                  <a:pt x="79" y="332"/>
                </a:cubicBezTo>
                <a:cubicBezTo>
                  <a:pt x="14" y="332"/>
                  <a:pt x="14" y="332"/>
                  <a:pt x="14" y="332"/>
                </a:cubicBezTo>
                <a:lnTo>
                  <a:pt x="14" y="319"/>
                </a:lnTo>
                <a:close/>
                <a:moveTo>
                  <a:pt x="100" y="332"/>
                </a:moveTo>
                <a:cubicBezTo>
                  <a:pt x="131" y="301"/>
                  <a:pt x="131" y="301"/>
                  <a:pt x="131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8" y="301"/>
                  <a:pt x="214" y="299"/>
                  <a:pt x="218" y="294"/>
                </a:cubicBezTo>
                <a:cubicBezTo>
                  <a:pt x="304" y="209"/>
                  <a:pt x="304" y="209"/>
                  <a:pt x="304" y="209"/>
                </a:cubicBezTo>
                <a:cubicBezTo>
                  <a:pt x="308" y="204"/>
                  <a:pt x="311" y="198"/>
                  <a:pt x="311" y="191"/>
                </a:cubicBezTo>
                <a:cubicBezTo>
                  <a:pt x="310" y="185"/>
                  <a:pt x="308" y="179"/>
                  <a:pt x="303" y="174"/>
                </a:cubicBezTo>
                <a:cubicBezTo>
                  <a:pt x="293" y="166"/>
                  <a:pt x="279" y="167"/>
                  <a:pt x="269" y="176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10" y="222"/>
                  <a:pt x="200" y="214"/>
                  <a:pt x="189" y="214"/>
                </a:cubicBezTo>
                <a:cubicBezTo>
                  <a:pt x="109" y="214"/>
                  <a:pt x="109" y="214"/>
                  <a:pt x="109" y="214"/>
                </a:cubicBezTo>
                <a:cubicBezTo>
                  <a:pt x="103" y="214"/>
                  <a:pt x="97" y="216"/>
                  <a:pt x="92" y="220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14" y="15"/>
                  <a:pt x="14" y="15"/>
                  <a:pt x="14" y="15"/>
                </a:cubicBezTo>
                <a:cubicBezTo>
                  <a:pt x="331" y="15"/>
                  <a:pt x="331" y="15"/>
                  <a:pt x="331" y="15"/>
                </a:cubicBezTo>
                <a:cubicBezTo>
                  <a:pt x="331" y="332"/>
                  <a:pt x="331" y="332"/>
                  <a:pt x="331" y="332"/>
                </a:cubicBezTo>
                <a:lnTo>
                  <a:pt x="100" y="332"/>
                </a:lnTo>
                <a:close/>
                <a:moveTo>
                  <a:pt x="175" y="109"/>
                </a:moveTo>
                <a:cubicBezTo>
                  <a:pt x="216" y="109"/>
                  <a:pt x="216" y="109"/>
                  <a:pt x="216" y="109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175" y="124"/>
                  <a:pt x="175" y="124"/>
                  <a:pt x="175" y="124"/>
                </a:cubicBezTo>
                <a:cubicBezTo>
                  <a:pt x="175" y="165"/>
                  <a:pt x="175" y="165"/>
                  <a:pt x="175" y="165"/>
                </a:cubicBezTo>
                <a:cubicBezTo>
                  <a:pt x="160" y="165"/>
                  <a:pt x="160" y="165"/>
                  <a:pt x="160" y="165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20" y="124"/>
                  <a:pt x="120" y="124"/>
                  <a:pt x="120" y="124"/>
                </a:cubicBezTo>
                <a:cubicBezTo>
                  <a:pt x="120" y="109"/>
                  <a:pt x="120" y="109"/>
                  <a:pt x="120" y="109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75" y="69"/>
                  <a:pt x="175" y="69"/>
                  <a:pt x="175" y="69"/>
                </a:cubicBezTo>
                <a:lnTo>
                  <a:pt x="175" y="109"/>
                </a:lnTo>
                <a:close/>
              </a:path>
            </a:pathLst>
          </a:custGeom>
          <a:solidFill>
            <a:srgbClr val="0B49AD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700" b="1" dirty="0">
              <a:solidFill>
                <a:schemeClr val="accent1"/>
              </a:solidFill>
            </a:endParaRPr>
          </a:p>
        </p:txBody>
      </p:sp>
      <p:sp>
        <p:nvSpPr>
          <p:cNvPr id="906" name="TextBox 905">
            <a:extLst>
              <a:ext uri="{FF2B5EF4-FFF2-40B4-BE49-F238E27FC236}">
                <a16:creationId xmlns:a16="http://schemas.microsoft.com/office/drawing/2014/main" id="{FA983F56-5282-006A-E277-963A58C14F9F}"/>
              </a:ext>
            </a:extLst>
          </p:cNvPr>
          <p:cNvSpPr txBox="1"/>
          <p:nvPr/>
        </p:nvSpPr>
        <p:spPr>
          <a:xfrm>
            <a:off x="436030" y="834296"/>
            <a:ext cx="8526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/>
              <a:t>Υλοποιείται έργο ανακαινίσεων των ΤΕΠ των Νοσοκομείων της χώρας προϋπολογισμού 97,2 εκατ. € με πόρους του Ταμείου Ανάκαμψης και Ανθεκτικότητας. </a:t>
            </a:r>
          </a:p>
        </p:txBody>
      </p:sp>
    </p:spTree>
    <p:extLst>
      <p:ext uri="{BB962C8B-B14F-4D97-AF65-F5344CB8AC3E}">
        <p14:creationId xmlns:p14="http://schemas.microsoft.com/office/powerpoint/2010/main" val="30417408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72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0&quot;&gt;&lt;elem m_fUsage=&quot;2.77391787172634884939E+00&quot;&gt;&lt;m_msothmcolidx val=&quot;0&quot;/&gt;&lt;m_rgb r=&quot;D3&quot; g=&quot;E5&quot; b=&quot;F6&quot;/&gt;&lt;/elem&gt;&lt;elem m_fUsage=&quot;2.39881734607244156976E+00&quot;&gt;&lt;m_msothmcolidx val=&quot;0&quot;/&gt;&lt;m_rgb r=&quot;32&quot; g=&quot;6E&quot; b=&quot;DA&quot;/&gt;&lt;/elem&gt;&lt;elem m_fUsage=&quot;2.22300723269631550494E+00&quot;&gt;&lt;m_msothmcolidx val=&quot;0&quot;/&gt;&lt;m_rgb r=&quot;00&quot; g=&quot;2C&quot; b=&quot;96&quot;/&gt;&lt;/elem&gt;&lt;elem m_fUsage=&quot;1.42711276800870079384E+00&quot;&gt;&lt;m_msothmcolidx val=&quot;0&quot;/&gt;&lt;m_rgb r=&quot;9C&quot; g=&quot;C7&quot; b=&quot;CE&quot;/&gt;&lt;/elem&gt;&lt;elem m_fUsage=&quot;4.75424228946568105947E-01&quot;&gt;&lt;m_msothmcolidx val=&quot;0&quot;/&gt;&lt;m_rgb r=&quot;9B&quot; g=&quot;A1&quot; b=&quot;99&quot;/&gt;&lt;/elem&gt;&lt;elem m_fUsage=&quot;2.82429536481000165171E-01&quot;&gt;&lt;m_msothmcolidx val=&quot;0&quot;/&gt;&lt;m_rgb r=&quot;2B&quot; g=&quot;71&quot; b=&quot;7A&quot;/&gt;&lt;/elem&gt;&lt;elem m_fUsage=&quot;1.85302018885184188735E-01&quot;&gt;&lt;m_msothmcolidx val=&quot;0&quot;/&gt;&lt;m_rgb r=&quot;18&quot; g=&quot;72&quot; b=&quot;83&quot;/&gt;&lt;/elem&gt;&lt;elem m_fUsage=&quot;1.16488639621663406243E-01&quot;&gt;&lt;m_msothmcolidx val=&quot;0&quot;/&gt;&lt;m_rgb r=&quot;D6&quot; g=&quot;D4&quot; b=&quot;D8&quot;/&gt;&lt;/elem&gt;&lt;elem m_fUsage=&quot;7.52909386138273101219E-02&quot;&gt;&lt;m_msothmcolidx val=&quot;0&quot;/&gt;&lt;m_rgb r=&quot;E6&quot; g=&quot;E6&quot; b=&quot;E6&quot;/&gt;&lt;/elem&gt;&lt;elem m_fUsage=&quot;4.63839768658810738117E-03&quot;&gt;&lt;m_msothmcolidx val=&quot;0&quot;/&gt;&lt;m_rgb r=&quot;CE&quot; g=&quot;D1&quot; b=&quot;D2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EnqXVFONIJwQfugNlIy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EnqXVFONIJwQfugNlIy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EnqXVFONIJwQfugNlIy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EnqXVFONIJwQfugNlIy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EnqXVFONIJwQfugNlIy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EnqXVFONIJwQfugNlIy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EnqXVFONIJwQfugNlIy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EnqXVFONIJwQfugNlIy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EnqXVFONIJwQfugNlIy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KvRjZmTcfqPSFLFmWcX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eUHw0EOtqyxqjVVSP2N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pqRIPT8sTAZl7cCRruP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WIVSKz_XKcLmGgt09WA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dUF9PfwvLeF6tQqzZQD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G69nulAmr9hb66npMzu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_xhyPT_NKZOeECamcIn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lZd4SM.aXRvrduXaT_y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E4Oy7n2h_7NcZOGhAOv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pNnzbLXJAKaMmUf.CsQ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JzOBeVUCGdxSli.zseg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Ir4T4Rq4BHIcYLhIHwv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3QFmfCoUO7pJGjqdsxW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QZEeDXTlP_8R86v2BXO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..U20csIfmT7tlBZRNL2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8ELw6wqDwufpYoFjUdCS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htiGaTt10bCOtexEBE8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c738ObxB.nwbHdX0J4I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PmFSZoM5MHAUrvYjDvU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ShXk.geAhxfd8VMqTqD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8YXG.aUEwL3_7kMrtuY2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5oG.QAIP.RKrbVMQuZu0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q.OCwtw__Ur7xkaKmXx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dD0a0S3jUjbYn_G6TAa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wsk4X5NlQbNwfBQnF00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ockN.Dax5O_Q16Qtezg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V_WszF4aNYsKJWuu8l4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S1B_rHShUHimrfQRa3t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q.Bw_AYpFeXfR35ScC3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RUB9Oj97ZThhQNa__w9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6qpD0a6P_6SGdpbazU_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8lSg9TtwIymUOkC.xo0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bS6UJ3kQvyzO2fIi_qTc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jS4h91yNUPil_HlaAVe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wEdz5ee.cx0jrffMLiU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9Z.tECSuOZdFI_m7XiG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1Di6YA44FKYLOPnOr.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WIVSKz_XKcLmGgt09WA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dUF9PfwvLeF6tQqzZQD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Ir4T4Rq4BHIcYLhIHwv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jyada5Gt99rnkPG8kWM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N_OQi50KiZQdao__FxP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N4P2LrorW.HxUfICvJm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mymENmrcauUHp_lxDiA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3QFmfCoUO7pJGjqdsxW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QZEeDXTlP_8R86v2BXO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..U20csIfmT7tlBZRNL2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8ELw6wqDwufpYoFjUdCS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htiGaTt10bCOtexEBE8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c738ObxB.nwbHdX0J4I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PmFSZoM5MHAUrvYjDvU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ShXk.geAhxfd8VMqTqD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8YXG.aUEwL3_7kMrtuY2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ZCuzJaBIJwJrS3rn2Jr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q.OCwtw__Ur7xkaKmXx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dD0a0S3jUjbYn_G6TAa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wsk4X5NlQbNwfBQnF00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ockN.Dax5O_Q16Qtezg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Ss.AMaje5RrQ0quz8ov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S1B_rHShUHimrfQRa3t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q.Bw_AYpFeXfR35ScC3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RUB9Oj97ZThhQNa__w9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6qpD0a6P_6SGdpbazU_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8lSg9TtwIymUOkC.xo0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y9rtm6yWSro4ev4z1qp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jS4h91yNUPil_HlaAVe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wEdz5ee.cx0jrffMLiU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9Z.tECSuOZdFI_m7XiG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1Di6YA44FKYLOPnOr.A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I2XuS86ihBgVAuJ5vzm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BkHY5brS1SpWw1RWkS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EnqXVFONIJwQfugNlIy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EnqXVFONIJwQfugNlIy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EnqXVFONIJwQfugNlIy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WIVSKz_XKcLmGgt09WA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3QFmfCoUO7pJGjqdsxW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QZEeDXTlP_8R86v2BXO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..U20csIfmT7tlBZRNL2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8ELw6wqDwufpYoFjUdCS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.yX26juA9BUaSv6fP7M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htiGaTt10bCOtexEBE8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c738ObxB.nwbHdX0J4I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PmFSZoM5MHAUrvYjDvU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1M3lQw31PlK66k4hMyh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ShXk.geAhxfd8VMqTqD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q.OCwtw__Ur7xkaKmXx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dD0a0S3jUjbYn_G6TAa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WIVSKz_XKcLmGgt09WA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WMjobcxHzyEdFPw3ODf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QhQmQ5B84ICE71JJsf.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7M5AkkVrod8JxpXQ2f1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3QFmfCoUO7pJGjqdsxW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QZEeDXTlP_8R86v2BXO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..U20csIfmT7tlBZRNL2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8ELw6wqDwufpYoFjUdC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.yX26juA9BUaSv6fP7M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htiGaTt10bCOtexEBE8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c738ObxB.nwbHdX0J4I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PmFSZoM5MHAUrvYjDvU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1M3lQw31PlK66k4hMyh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ShXk.geAhxfd8VMqTqD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cGgXOGr5ycOxn07a4ut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q.OCwtw__Ur7xkaKmXx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dD0a0S3jUjbYn_G6TAa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EnqXVFONIJwQfugNlIy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IzZPJ3f1Uua01Zp_Ky1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GO5JajsxZMgMdNysp1Ym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kbr.06ZV0B3thB8sRSn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cLar5fav5cwUmIp0YHM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_O__Mh18YMKCauo9q7y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G1iGTKj9siWXgnQH7ET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O8sF9cb79rnv683sguZ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n4uqprAk_vaZqFlwct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7QznhJQNyiEC0MN.57e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tdHy8j2y8DKz6Eih_EX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MBPh.6bF07rB1LQN.22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TfWNFp5MiN_VPGsf5d.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GQoOVpjfTb3oavZdIf0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bd9yP9SbAIEqtwHwyHe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lIIKRqbna5R3wfIZ5if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V6iSMo3OzkhTADNcZyV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RNl6qYpDMfDm4pX1jPE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50v_E6TbIicFAgX9H3f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flDXIXnPHAxlLsuemPN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3quQjpfECPZhSwtB8ck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lJeuZKeCIPJTFhkAC.m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joYTxHEdnLgRRWAp_.R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BQhMGzrVRCQaYlVngQv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ebzMDyDqJmzezjFyXeq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juKDOkMLej_O6N.igqK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8r3A2UwfF.HxPh.fi3sC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qvSKZJS6cuNJydYobbY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7MSr1mIYdYQmVz2KrT2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OczHnensHiiIbM2aUGG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36Z3tvTBcps7BdKqm5r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Miz1YyKgQrA97pHLm6G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_2Ckdx17Jdah.DetVZoD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Vd2Ml6KAQuhcSeH_FwX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wFuQj3BPDBw8s5c9LLJ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KrpEgldEJYdei.mNspK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Vd2Ml6KAQuhcSeH_FwX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KrpEgldEJYdei.mNspK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BkHY5brS1SpWw1RWkSaA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c529629-d427-458e-9cd0-d017b7b4da51" xsi:nil="true"/>
    <TaxCatchAll xmlns="2dd1eb40-d6e8-4baa-a6b1-89505c29a97e" xsi:nil="true"/>
    <lcf76f155ced4ddcb4097134ff3c332f xmlns="cc529629-d427-458e-9cd0-d017b7b4da5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EA9170A9979C4FBF45352A4D7ED614" ma:contentTypeVersion="14" ma:contentTypeDescription="Create a new document." ma:contentTypeScope="" ma:versionID="48e1395cec6dc8025b9a10cee5630f18">
  <xsd:schema xmlns:xsd="http://www.w3.org/2001/XMLSchema" xmlns:xs="http://www.w3.org/2001/XMLSchema" xmlns:p="http://schemas.microsoft.com/office/2006/metadata/properties" xmlns:ns2="cc529629-d427-458e-9cd0-d017b7b4da51" xmlns:ns3="2dd1eb40-d6e8-4baa-a6b1-89505c29a97e" targetNamespace="http://schemas.microsoft.com/office/2006/metadata/properties" ma:root="true" ma:fieldsID="0a49b24812c3ddf6f0f163bf057687be" ns2:_="" ns3:_="">
    <xsd:import namespace="cc529629-d427-458e-9cd0-d017b7b4da51"/>
    <xsd:import namespace="2dd1eb40-d6e8-4baa-a6b1-89505c29a97e"/>
    <xsd:element name="properties">
      <xsd:complexType>
        <xsd:sequence>
          <xsd:element name="documentManagement">
            <xsd:complexType>
              <xsd:all>
                <xsd:element ref="ns2:Links" minOccurs="0"/>
                <xsd:element ref="ns2:_Flow_SignoffStatu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29629-d427-458e-9cd0-d017b7b4da51" elementFormDefault="qualified">
    <xsd:import namespace="http://schemas.microsoft.com/office/2006/documentManagement/types"/>
    <xsd:import namespace="http://schemas.microsoft.com/office/infopath/2007/PartnerControls"/>
    <xsd:element name="Links" ma:index="8" nillable="true" ma:displayName="Links" ma:list="{26f77d25-ba79-4c86-88ff-7ffb9a505068}" ma:internalName="Links" ma:readOnly="true" ma:showField="From_x0020_Document">
      <xsd:simpleType>
        <xsd:restriction base="dms:Lookup"/>
      </xsd:simpleType>
    </xsd:element>
    <xsd:element name="_Flow_SignoffStatus" ma:index="9" nillable="true" ma:displayName="Sign Off" ma:internalName="SignOff">
      <xsd:simpleType>
        <xsd:restriction base="dms:Text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7bde53e-b0a2-4e98-8550-8a152603f3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1eb40-d6e8-4baa-a6b1-89505c29a97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3e6d1e7-a0cc-4ca3-ab3b-3753cfacf077}" ma:internalName="TaxCatchAll" ma:showField="CatchAllData" ma:web="2dd1eb40-d6e8-4baa-a6b1-89505c29a9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64D57B-0811-459F-8C48-D24DFFE52F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1C612A-729A-47E2-AB5F-29E0F403DFB3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2dd1eb40-d6e8-4baa-a6b1-89505c29a97e"/>
    <ds:schemaRef ds:uri="http://schemas.openxmlformats.org/package/2006/metadata/core-properties"/>
    <ds:schemaRef ds:uri="cc529629-d427-458e-9cd0-d017b7b4da5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A3D71B8-7773-4E48-B892-F10444ACC71D}">
  <ds:schemaRefs>
    <ds:schemaRef ds:uri="2dd1eb40-d6e8-4baa-a6b1-89505c29a97e"/>
    <ds:schemaRef ds:uri="cc529629-d427-458e-9cd0-d017b7b4da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89256c7-9946-44df-b379-51beb93fd2d9}" enabled="1" method="Privileged" siteId="{36da45f1-dd2c-4d1f-af13-5abe46b999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1823</Words>
  <Application>Microsoft Office PowerPoint</Application>
  <PresentationFormat>On-screen Show (16:9)</PresentationFormat>
  <Paragraphs>719</Paragraphs>
  <Slides>31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Georgia</vt:lpstr>
      <vt:lpstr>Helvetica Neue</vt:lpstr>
      <vt:lpstr>Arial</vt:lpstr>
      <vt:lpstr>Roboto</vt:lpstr>
      <vt:lpstr>Calibri</vt:lpstr>
      <vt:lpstr>Noto Sans Symbols</vt:lpstr>
      <vt:lpstr>Simple Light</vt:lpstr>
      <vt:lpstr>4_Simple Light</vt:lpstr>
      <vt:lpstr>3_Simple Light</vt:lpstr>
      <vt:lpstr>2_Simple Light</vt:lpstr>
      <vt:lpstr>1_Simple Light</vt:lpstr>
      <vt:lpstr>think-cell Slide</vt:lpstr>
      <vt:lpstr>PowerPoint Presentation</vt:lpstr>
      <vt:lpstr>Περιεχόμενα</vt:lpstr>
      <vt:lpstr>Οργανωτικές αλλαγές βελτίωσης της εφημέρευσης στην Αττική</vt:lpstr>
      <vt:lpstr>PowerPoint Presentation</vt:lpstr>
      <vt:lpstr>Ενίσχυση του προσωπικού των ΤΕΠ Αττικής </vt:lpstr>
      <vt:lpstr>PowerPoint Presentation</vt:lpstr>
      <vt:lpstr>PowerPoint Presentation</vt:lpstr>
      <vt:lpstr>Ανακαινίσεις των ΤΕΠ Νοσοκομείων</vt:lpstr>
      <vt:lpstr>PowerPoint Presentation</vt:lpstr>
      <vt:lpstr>Αναβάθμιση ιατροτεχνολογικού εξοπλισμού των ΤΕΠ</vt:lpstr>
      <vt:lpstr>PowerPoint Presentation</vt:lpstr>
      <vt:lpstr>Ενιαίο Πληροφοριακό Σύστημα Ενημέρωσης πολιτών για εφημερεύοντα νοσοκομεία και αναμονές (βραχιολάκι)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Συγκριτική ανάλυση μέσου χρόνου αναμονής σε ιατρεία νοσοκομείων</vt:lpstr>
      <vt:lpstr>PowerPoint Presentation</vt:lpstr>
      <vt:lpstr>PowerPoint Presentation</vt:lpstr>
      <vt:lpstr>Στατιστικά στοιχεία χρόνου εξυπηρέτησης ιατρείων ανά νοσοκομείο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Evdokia Papadimitriou</dc:creator>
  <cp:lastModifiedBy>Evdokia Papadimitriou (GR)</cp:lastModifiedBy>
  <cp:revision>21</cp:revision>
  <dcterms:modified xsi:type="dcterms:W3CDTF">2025-07-30T08:48:28Z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0x01010053EA9170A9979C4FBF45352A4D7ED614</vt:lpwstr>
  </property>
  <property fmtid="{D5CDD505-2E9C-101B-9397-08002B2CF9AE}" pid="3" name="Order">
    <vt:r8>10700</vt:r8>
  </property>
  <property fmtid="{D5CDD505-2E9C-101B-9397-08002B2CF9AE}" pid="4" name="_ExtendedDescription">
    <vt:lpwstr/>
  </property>
  <property fmtid="{D5CDD505-2E9C-101B-9397-08002B2CF9AE}" pid="5" name="_dlc_DocId">
    <vt:lpwstr>MDY6UM6MUW4A-2138531959-22674</vt:lpwstr>
  </property>
  <property fmtid="{D5CDD505-2E9C-101B-9397-08002B2CF9AE}" pid="6" name="TriggerFlowInfo">
    <vt:lpwstr/>
  </property>
  <property fmtid="{D5CDD505-2E9C-101B-9397-08002B2CF9AE}" pid="7" name="_dlc_DocIdUrl">
    <vt:lpwstr>https://pwceur-my.sharepoint.com/personal/vasso_vasileiou_pwc_com/_layouts/15/DocIdRedir.aspx?ID=MDY6UM6MUW4A-2138531959-22674, MDY6UM6MUW4A-2138531959-22674</vt:lpwstr>
  </property>
  <property fmtid="{D5CDD505-2E9C-101B-9397-08002B2CF9AE}" pid="8" name="ComplianceAssetId">
    <vt:lpwstr/>
  </property>
  <property fmtid="{D5CDD505-2E9C-101B-9397-08002B2CF9AE}" pid="9" name="_dlc_DocIdItemGuid">
    <vt:lpwstr>fb8bf3dd-184d-4819-b55e-b4709885072d</vt:lpwstr>
  </property>
  <property fmtid="{D5CDD505-2E9C-101B-9397-08002B2CF9AE}" pid="10" name="MediaServiceImageTags">
    <vt:lpwstr/>
  </property>
</Properties>
</file>