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63" r:id="rId2"/>
    <p:sldId id="262" r:id="rId3"/>
    <p:sldId id="264" r:id="rId4"/>
    <p:sldId id="265" r:id="rId5"/>
    <p:sldId id="266" r:id="rId6"/>
    <p:sldId id="267" r:id="rId7"/>
    <p:sldId id="268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Στυλ με θέμα 1 - Έμφαση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979" autoAdjust="0"/>
  </p:normalViewPr>
  <p:slideViewPr>
    <p:cSldViewPr snapToGrid="0">
      <p:cViewPr varScale="1">
        <p:scale>
          <a:sx n="49" d="100"/>
          <a:sy n="49" d="100"/>
        </p:scale>
        <p:origin x="48" y="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1332474565304083E-2"/>
          <c:y val="0.16883211313778837"/>
          <c:w val="0.90460498588308436"/>
          <c:h val="0.6317489153697764"/>
        </c:manualLayout>
      </c:layout>
      <c:stockChart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dash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6"/>
            <c:marker>
              <c:symbol val="dash"/>
              <c:size val="10"/>
              <c:spPr>
                <a:solidFill>
                  <a:srgbClr val="D4332B"/>
                </a:solidFill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AE95-44B5-B34B-23847E7AE992}"/>
              </c:ext>
            </c:extLst>
          </c:dPt>
          <c:cat>
            <c:strRef>
              <c:f>Sheet1!$A$2:$A$9</c:f>
              <c:strCache>
                <c:ptCount val="7"/>
                <c:pt idx="0">
                  <c:v>Αug-Dec 2012</c:v>
                </c:pt>
                <c:pt idx="1">
                  <c:v>Dec2012-Apr2013</c:v>
                </c:pt>
                <c:pt idx="2">
                  <c:v>Apr-Aug
 2013</c:v>
                </c:pt>
                <c:pt idx="3">
                  <c:v>Aug-Dec
 2013</c:v>
                </c:pt>
                <c:pt idx="5">
                  <c:v>2018-2019</c:v>
                </c:pt>
                <c:pt idx="6">
                  <c:v>2019-Jul2021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4.5999999999999996</c:v>
                </c:pt>
                <c:pt idx="1">
                  <c:v>3.7</c:v>
                </c:pt>
                <c:pt idx="2">
                  <c:v>1.57</c:v>
                </c:pt>
                <c:pt idx="3">
                  <c:v>0.53</c:v>
                </c:pt>
                <c:pt idx="5">
                  <c:v>1.5</c:v>
                </c:pt>
                <c:pt idx="6">
                  <c:v>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AD5-42A6-8840-9FE3BE5A15A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chemeClr val="accent1">
                  <a:lumMod val="50000"/>
                </a:schemeClr>
              </a:solidFill>
              <a:ln w="25400">
                <a:solidFill>
                  <a:srgbClr val="002060"/>
                </a:solidFill>
              </a:ln>
              <a:effectLst/>
            </c:spPr>
          </c:marker>
          <c:dPt>
            <c:idx val="6"/>
            <c:marker>
              <c:symbol val="square"/>
              <c:size val="10"/>
              <c:spPr>
                <a:solidFill>
                  <a:srgbClr val="C00000"/>
                </a:solidFill>
                <a:ln w="25400">
                  <a:solidFill>
                    <a:srgbClr val="C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AE95-44B5-B34B-23847E7AE992}"/>
              </c:ext>
            </c:extLst>
          </c:dPt>
          <c:cat>
            <c:strRef>
              <c:f>Sheet1!$A$2:$A$9</c:f>
              <c:strCache>
                <c:ptCount val="7"/>
                <c:pt idx="0">
                  <c:v>Αug-Dec 2012</c:v>
                </c:pt>
                <c:pt idx="1">
                  <c:v>Dec2012-Apr2013</c:v>
                </c:pt>
                <c:pt idx="2">
                  <c:v>Apr-Aug
 2013</c:v>
                </c:pt>
                <c:pt idx="3">
                  <c:v>Aug-Dec
 2013</c:v>
                </c:pt>
                <c:pt idx="5">
                  <c:v>2018-2019</c:v>
                </c:pt>
                <c:pt idx="6">
                  <c:v>2019-Jul2021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7.76</c:v>
                </c:pt>
                <c:pt idx="1">
                  <c:v>5.88</c:v>
                </c:pt>
                <c:pt idx="2">
                  <c:v>2.91</c:v>
                </c:pt>
                <c:pt idx="3">
                  <c:v>1.71</c:v>
                </c:pt>
                <c:pt idx="5">
                  <c:v>1.94</c:v>
                </c:pt>
                <c:pt idx="6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AD5-42A6-8840-9FE3BE5A15A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dash"/>
            <c:size val="13"/>
            <c:spPr>
              <a:solidFill>
                <a:srgbClr val="002060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Pt>
            <c:idx val="6"/>
            <c:marker>
              <c:symbol val="dash"/>
              <c:size val="13"/>
              <c:spPr>
                <a:solidFill>
                  <a:srgbClr val="D4332B"/>
                </a:solidFill>
                <a:ln w="9525">
                  <a:solidFill>
                    <a:srgbClr val="D4332B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AE95-44B5-B34B-23847E7AE992}"/>
              </c:ext>
            </c:extLst>
          </c:dPt>
          <c:cat>
            <c:strRef>
              <c:f>Sheet1!$A$2:$A$9</c:f>
              <c:strCache>
                <c:ptCount val="7"/>
                <c:pt idx="0">
                  <c:v>Αug-Dec 2012</c:v>
                </c:pt>
                <c:pt idx="1">
                  <c:v>Dec2012-Apr2013</c:v>
                </c:pt>
                <c:pt idx="2">
                  <c:v>Apr-Aug
 2013</c:v>
                </c:pt>
                <c:pt idx="3">
                  <c:v>Aug-Dec
 2013</c:v>
                </c:pt>
                <c:pt idx="5">
                  <c:v>2018-2019</c:v>
                </c:pt>
                <c:pt idx="6">
                  <c:v>2019-Jul2021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13.11</c:v>
                </c:pt>
                <c:pt idx="1">
                  <c:v>9.33</c:v>
                </c:pt>
                <c:pt idx="2">
                  <c:v>5.41</c:v>
                </c:pt>
                <c:pt idx="3">
                  <c:v>5.41</c:v>
                </c:pt>
                <c:pt idx="5">
                  <c:v>2.52</c:v>
                </c:pt>
                <c:pt idx="6">
                  <c:v>10.199999999999999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AD5-42A6-8840-9FE3BE5A15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19050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</c:spPr>
        </c:hiLowLines>
        <c:axId val="816914368"/>
        <c:axId val="816916032"/>
      </c:stockChart>
      <c:catAx>
        <c:axId val="816914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6916032"/>
        <c:crosses val="autoZero"/>
        <c:auto val="1"/>
        <c:lblAlgn val="ctr"/>
        <c:lblOffset val="100"/>
        <c:noMultiLvlLbl val="0"/>
      </c:catAx>
      <c:valAx>
        <c:axId val="816916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b="1" dirty="0" smtClean="0"/>
                  <a:t>HIV</a:t>
                </a:r>
                <a:r>
                  <a:rPr lang="en-GB" sz="1600" b="1" baseline="0" dirty="0" smtClean="0"/>
                  <a:t> incidence (/100 person-years)</a:t>
                </a:r>
                <a:endParaRPr lang="en-GB" sz="1600" b="1" dirty="0"/>
              </a:p>
            </c:rich>
          </c:tx>
          <c:layout>
            <c:manualLayout>
              <c:xMode val="edge"/>
              <c:yMode val="edge"/>
              <c:x val="1.7250362159591839E-4"/>
              <c:y val="0.214243650698594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6914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0.76734</cdr:x>
      <cdr:y>0.10311</cdr:y>
    </cdr:from>
    <cdr:to>
      <cdr:x>0.90554</cdr:x>
      <cdr:y>0.17695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9003307" y="558706"/>
          <a:ext cx="1621512" cy="40011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l-G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sz="2000" b="1" dirty="0" smtClean="0">
              <a:solidFill>
                <a:srgbClr val="C00000"/>
              </a:solidFill>
            </a:rPr>
            <a:t>Θεσσαλονίκη</a:t>
          </a:r>
          <a:endParaRPr lang="en-GB" sz="2000" b="1" dirty="0">
            <a:solidFill>
              <a:srgbClr val="C000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6/23/2022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07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6/23/2022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7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6/23/2022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15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6/23/2022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08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6/23/2022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074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6/23/2022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2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6/23/2022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7151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6/23/2022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31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6/23/2022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3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6/23/2022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66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6/23/2022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066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6/23/2022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8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1" r:id="rId6"/>
    <p:sldLayoutId id="2147483747" r:id="rId7"/>
    <p:sldLayoutId id="2147483748" r:id="rId8"/>
    <p:sldLayoutId id="2147483749" r:id="rId9"/>
    <p:sldLayoutId id="2147483750" r:id="rId10"/>
    <p:sldLayoutId id="21474837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675FC71-523F-C4A3-602C-593E7B6545A3}"/>
              </a:ext>
            </a:extLst>
          </p:cNvPr>
          <p:cNvSpPr txBox="1"/>
          <p:nvPr/>
        </p:nvSpPr>
        <p:spPr>
          <a:xfrm>
            <a:off x="1073020" y="923731"/>
            <a:ext cx="5915609" cy="2385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l-GR" sz="2400" b="1" cap="none" dirty="0">
                <a:latin typeface="Century Gothic" panose="020B0502020202020204" pitchFamily="34" charset="0"/>
              </a:rPr>
              <a:t>ΘΝΗΣΙΜΟΤΗΤΑ ΣΕ ΧΡΗΣΤΕΣ ΨΥΧΟΔΡΑΣΤΙΚΩΝ ΟΥΣΙΩΝ (ΧΨΟ) ΣΤΗΝ ΕΛΛΑΔΑ</a:t>
            </a:r>
          </a:p>
          <a:p>
            <a:pPr>
              <a:spcAft>
                <a:spcPts val="600"/>
              </a:spcAft>
            </a:pPr>
            <a:r>
              <a:rPr lang="el-GR" sz="2400" cap="none" dirty="0">
                <a:latin typeface="Century Gothic" panose="020B0502020202020204" pitchFamily="34" charset="0"/>
              </a:rPr>
              <a:t>Άγγελος Χατζάκης, Καθηγητής Επιδημιολογίας και Προληπτικής Ιατρικής ΕΚΠΑ</a:t>
            </a:r>
            <a:endParaRPr lang="el-GR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C2807E-7C4A-BADF-10D2-32178A023DAF}"/>
              </a:ext>
            </a:extLst>
          </p:cNvPr>
          <p:cNvSpPr txBox="1"/>
          <p:nvPr/>
        </p:nvSpPr>
        <p:spPr>
          <a:xfrm>
            <a:off x="1073019" y="3989389"/>
            <a:ext cx="5915609" cy="15137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>
              <a:lnSpc>
                <a:spcPct val="91000"/>
              </a:lnSpc>
              <a:spcAft>
                <a:spcPts val="600"/>
              </a:spcAft>
            </a:pPr>
            <a:r>
              <a:rPr lang="en-US" sz="2400" b="1" dirty="0">
                <a:latin typeface="Century Gothic" panose="020B0502020202020204" pitchFamily="34" charset="0"/>
              </a:rPr>
              <a:t>HIV/AIDS </a:t>
            </a:r>
            <a:r>
              <a:rPr lang="el-GR" sz="2400" b="1" dirty="0">
                <a:latin typeface="Century Gothic" panose="020B0502020202020204" pitchFamily="34" charset="0"/>
              </a:rPr>
              <a:t>ΣΕ ΧΨΟ</a:t>
            </a:r>
          </a:p>
          <a:p>
            <a:pPr algn="l">
              <a:lnSpc>
                <a:spcPct val="91000"/>
              </a:lnSpc>
              <a:spcAft>
                <a:spcPts val="600"/>
              </a:spcAft>
            </a:pPr>
            <a:r>
              <a:rPr lang="el-GR" sz="2400" dirty="0">
                <a:latin typeface="Century Gothic" panose="020B0502020202020204" pitchFamily="34" charset="0"/>
              </a:rPr>
              <a:t>Βάνα Σύψα, Αναπληρώτρια Καθηγήτρια Επιδημιολογίας και Προληπτικής Ιατρικής ΕΚΠΑ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C1036AEF-6CFC-FE0C-3982-44D6721910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25" r="40728"/>
          <a:stretch/>
        </p:blipFill>
        <p:spPr>
          <a:xfrm>
            <a:off x="7534655" y="10"/>
            <a:ext cx="465734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189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7B4878A7-9987-CF8D-D387-71C4D6B27B34}"/>
              </a:ext>
            </a:extLst>
          </p:cNvPr>
          <p:cNvPicPr>
            <a:picLocks/>
          </p:cNvPicPr>
          <p:nvPr/>
        </p:nvPicPr>
        <p:blipFill rotWithShape="1">
          <a:blip r:embed="rId2">
            <a:alphaModFix amt="25000"/>
          </a:blip>
          <a:srcRect l="18525" r="40728"/>
          <a:stretch/>
        </p:blipFill>
        <p:spPr>
          <a:xfrm>
            <a:off x="0" y="-195093"/>
            <a:ext cx="12192000" cy="20352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1DFD69-C0AA-FA5D-5D6A-D343CAF1CFB6}"/>
              </a:ext>
            </a:extLst>
          </p:cNvPr>
          <p:cNvSpPr txBox="1"/>
          <p:nvPr/>
        </p:nvSpPr>
        <p:spPr>
          <a:xfrm>
            <a:off x="639096" y="237771"/>
            <a:ext cx="10923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3200" b="1" cap="none" dirty="0" smtClean="0">
                <a:latin typeface="Century Gothic" panose="020B0502020202020204" pitchFamily="34" charset="0"/>
              </a:rPr>
              <a:t>ΗΙ</a:t>
            </a:r>
            <a:r>
              <a:rPr lang="en-GB" sz="3200" b="1" cap="none" dirty="0" smtClean="0">
                <a:latin typeface="Century Gothic" panose="020B0502020202020204" pitchFamily="34" charset="0"/>
              </a:rPr>
              <a:t>V </a:t>
            </a:r>
            <a:r>
              <a:rPr lang="el-GR" sz="3200" b="1" dirty="0" smtClean="0">
                <a:latin typeface="Century Gothic" panose="020B0502020202020204" pitchFamily="34" charset="0"/>
              </a:rPr>
              <a:t>σε Αθήνα και Θεσσαλονίκη – κύρια σημεία</a:t>
            </a:r>
            <a:endParaRPr lang="el-GR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2AB696-DB39-811C-571E-C822766633EF}"/>
              </a:ext>
            </a:extLst>
          </p:cNvPr>
          <p:cNvSpPr txBox="1"/>
          <p:nvPr/>
        </p:nvSpPr>
        <p:spPr>
          <a:xfrm>
            <a:off x="86627" y="1014779"/>
            <a:ext cx="11896826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l-GR" sz="2200" b="1" dirty="0" smtClean="0">
                <a:latin typeface="Century Gothic" panose="020B0502020202020204" pitchFamily="34" charset="0"/>
              </a:rPr>
              <a:t>Αθήνα (2018-2020)</a:t>
            </a:r>
            <a:r>
              <a:rPr lang="en-GB" sz="2200" b="1" dirty="0" smtClean="0">
                <a:latin typeface="Century Gothic" panose="020B0502020202020204" pitchFamily="34" charset="0"/>
              </a:rPr>
              <a:t>: </a:t>
            </a:r>
            <a:endParaRPr lang="el-GR" sz="2200" b="1" dirty="0" smtClean="0">
              <a:latin typeface="Century Gothic" panose="020B0502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l-GR" sz="2200" dirty="0" smtClean="0">
                <a:latin typeface="Century Gothic" panose="020B0502020202020204" pitchFamily="34" charset="0"/>
              </a:rPr>
              <a:t>Τα επίπεδα μετάδοσης </a:t>
            </a:r>
            <a:r>
              <a:rPr lang="en-GB" sz="2200" dirty="0" smtClean="0">
                <a:latin typeface="Century Gothic" panose="020B0502020202020204" pitchFamily="34" charset="0"/>
              </a:rPr>
              <a:t>HIV </a:t>
            </a:r>
            <a:r>
              <a:rPr lang="el-GR" sz="2200" dirty="0" smtClean="0">
                <a:latin typeface="Century Gothic" panose="020B0502020202020204" pitchFamily="34" charset="0"/>
              </a:rPr>
              <a:t>παραμένουν στα επίπεδα που είχαν επιτευχθεί στα τέλη του 2013 – όχι περαιτέρω βελτίωση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l-GR" sz="2200" dirty="0" smtClean="0">
                <a:latin typeface="Century Gothic" panose="020B0502020202020204" pitchFamily="34" charset="0"/>
              </a:rPr>
              <a:t>Αύξηση </a:t>
            </a:r>
            <a:r>
              <a:rPr lang="el-GR" sz="2200" dirty="0" err="1">
                <a:latin typeface="Century Gothic" panose="020B0502020202020204" pitchFamily="34" charset="0"/>
              </a:rPr>
              <a:t>επιπολασμού</a:t>
            </a:r>
            <a:r>
              <a:rPr lang="el-GR" sz="2200" dirty="0" smtClean="0">
                <a:latin typeface="Century Gothic" panose="020B0502020202020204" pitchFamily="34" charset="0"/>
              </a:rPr>
              <a:t> (% θετικών για </a:t>
            </a:r>
            <a:r>
              <a:rPr lang="en-GB" sz="2200" dirty="0" smtClean="0">
                <a:latin typeface="Century Gothic" panose="020B0502020202020204" pitchFamily="34" charset="0"/>
              </a:rPr>
              <a:t>HIV): </a:t>
            </a:r>
            <a:r>
              <a:rPr lang="el-GR" sz="2200" dirty="0" smtClean="0">
                <a:latin typeface="Century Gothic" panose="020B0502020202020204" pitchFamily="34" charset="0"/>
              </a:rPr>
              <a:t>1</a:t>
            </a:r>
            <a:r>
              <a:rPr lang="en-GB" sz="2200" dirty="0" smtClean="0">
                <a:latin typeface="Century Gothic" panose="020B0502020202020204" pitchFamily="34" charset="0"/>
              </a:rPr>
              <a:t>4.2%</a:t>
            </a:r>
            <a:r>
              <a:rPr lang="el-GR" sz="2200" dirty="0" smtClean="0">
                <a:latin typeface="Century Gothic" panose="020B0502020202020204" pitchFamily="34" charset="0"/>
              </a:rPr>
              <a:t> το 2012-2013 </a:t>
            </a:r>
            <a:r>
              <a:rPr lang="en-GB" sz="22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 </a:t>
            </a:r>
            <a:r>
              <a:rPr lang="en-GB" sz="2200" dirty="0" smtClean="0">
                <a:latin typeface="Century Gothic" panose="020B0502020202020204" pitchFamily="34" charset="0"/>
              </a:rPr>
              <a:t>22.0</a:t>
            </a:r>
            <a:r>
              <a:rPr lang="en-GB" sz="2200" dirty="0">
                <a:latin typeface="Century Gothic" panose="020B0502020202020204" pitchFamily="34" charset="0"/>
              </a:rPr>
              <a:t>% </a:t>
            </a:r>
            <a:r>
              <a:rPr lang="el-GR" sz="2200" dirty="0" smtClean="0">
                <a:latin typeface="Century Gothic" panose="020B0502020202020204" pitchFamily="34" charset="0"/>
              </a:rPr>
              <a:t>το 2018-2020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l-GR" sz="2200" dirty="0" smtClean="0">
                <a:latin typeface="Century Gothic" panose="020B0502020202020204" pitchFamily="34" charset="0"/>
              </a:rPr>
              <a:t>Επιδείνωση κοινωνικοοικονομικών χαρακτηριστικών των ΧΨΟ, αύξηση στη χρήση κοκαΐνης, μειωμένη πρόσβαση σε προγράμματα διανομής συρίγγων</a:t>
            </a:r>
            <a:endParaRPr lang="en-GB" sz="22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endParaRPr lang="el-GR" sz="2200" dirty="0" smtClean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l-GR" sz="2200" b="1" dirty="0" smtClean="0">
                <a:latin typeface="Century Gothic" panose="020B0502020202020204" pitchFamily="34" charset="0"/>
              </a:rPr>
              <a:t>Θεσσαλονίκη (2019-2021)</a:t>
            </a:r>
            <a:r>
              <a:rPr lang="en-GB" sz="2200" b="1" dirty="0" smtClean="0">
                <a:latin typeface="Century Gothic" panose="020B0502020202020204" pitchFamily="34" charset="0"/>
              </a:rPr>
              <a:t>: </a:t>
            </a:r>
            <a:endParaRPr lang="el-GR" sz="2200" b="1" dirty="0">
              <a:latin typeface="Century Gothic" panose="020B0502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l-GR" sz="2200" dirty="0">
                <a:latin typeface="Century Gothic" panose="020B0502020202020204" pitchFamily="34" charset="0"/>
              </a:rPr>
              <a:t>Χαμηλή κάλυψη προγραμμάτων διανομής συρίγγων &amp; ελέγχου </a:t>
            </a:r>
            <a:r>
              <a:rPr lang="en-GB" sz="2200" dirty="0">
                <a:latin typeface="Century Gothic" panose="020B0502020202020204" pitchFamily="34" charset="0"/>
              </a:rPr>
              <a:t>HIV</a:t>
            </a:r>
            <a:endParaRPr lang="el-GR" sz="2200" dirty="0">
              <a:latin typeface="Century Gothic" panose="020B0502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l-GR" sz="2200" dirty="0" smtClean="0">
                <a:latin typeface="Century Gothic" panose="020B0502020202020204" pitchFamily="34" charset="0"/>
              </a:rPr>
              <a:t>Εξελισσόμενη </a:t>
            </a:r>
            <a:r>
              <a:rPr lang="el-GR" sz="2200" dirty="0">
                <a:latin typeface="Century Gothic" panose="020B0502020202020204" pitchFamily="34" charset="0"/>
              </a:rPr>
              <a:t>επιδημία HIV λοίμωξης στους ΧΕΝ της </a:t>
            </a:r>
            <a:r>
              <a:rPr lang="el-GR" sz="2200" dirty="0" smtClean="0">
                <a:latin typeface="Century Gothic" panose="020B0502020202020204" pitchFamily="34" charset="0"/>
              </a:rPr>
              <a:t>Θεσσαλονίκης</a:t>
            </a:r>
            <a:r>
              <a:rPr lang="en-GB" sz="2200" dirty="0" smtClean="0">
                <a:latin typeface="Century Gothic" panose="020B0502020202020204" pitchFamily="34" charset="0"/>
              </a:rPr>
              <a:t> - </a:t>
            </a:r>
            <a:r>
              <a:rPr lang="el-GR" sz="2200" dirty="0">
                <a:latin typeface="Century Gothic" panose="020B0502020202020204" pitchFamily="34" charset="0"/>
              </a:rPr>
              <a:t>τ</a:t>
            </a:r>
            <a:r>
              <a:rPr lang="el-GR" sz="2200" dirty="0" smtClean="0">
                <a:latin typeface="Century Gothic" panose="020B0502020202020204" pitchFamily="34" charset="0"/>
              </a:rPr>
              <a:t>α 2/3 των </a:t>
            </a:r>
            <a:r>
              <a:rPr lang="en-GB" sz="2200" dirty="0" smtClean="0">
                <a:latin typeface="Century Gothic" panose="020B0502020202020204" pitchFamily="34" charset="0"/>
              </a:rPr>
              <a:t>HIV(+)</a:t>
            </a:r>
            <a:r>
              <a:rPr lang="el-GR" sz="2200" dirty="0" smtClean="0">
                <a:latin typeface="Century Gothic" panose="020B0502020202020204" pitchFamily="34" charset="0"/>
              </a:rPr>
              <a:t> ήταν νέες διαγνώσεις</a:t>
            </a:r>
            <a:endParaRPr lang="en-GB" sz="2200" dirty="0" smtClean="0">
              <a:latin typeface="Century Gothic" panose="020B0502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200" dirty="0" smtClean="0">
                <a:latin typeface="Century Gothic" panose="020B0502020202020204" pitchFamily="34" charset="0"/>
              </a:rPr>
              <a:t>A</a:t>
            </a:r>
            <a:r>
              <a:rPr lang="el-GR" sz="2200" dirty="0" err="1" smtClean="0">
                <a:latin typeface="Century Gothic" panose="020B0502020202020204" pitchFamily="34" charset="0"/>
              </a:rPr>
              <a:t>ύξηση</a:t>
            </a:r>
            <a:r>
              <a:rPr lang="el-GR" sz="2200" dirty="0" smtClean="0">
                <a:latin typeface="Century Gothic" panose="020B0502020202020204" pitchFamily="34" charset="0"/>
              </a:rPr>
              <a:t> </a:t>
            </a:r>
            <a:r>
              <a:rPr lang="el-GR" sz="2200" dirty="0" err="1" smtClean="0">
                <a:latin typeface="Century Gothic" panose="020B0502020202020204" pitchFamily="34" charset="0"/>
              </a:rPr>
              <a:t>επιπολασμού</a:t>
            </a:r>
            <a:r>
              <a:rPr lang="el-GR" sz="2200" dirty="0" smtClean="0">
                <a:latin typeface="Century Gothic" panose="020B0502020202020204" pitchFamily="34" charset="0"/>
              </a:rPr>
              <a:t> </a:t>
            </a:r>
            <a:r>
              <a:rPr lang="en-GB" sz="2200" dirty="0" smtClean="0">
                <a:latin typeface="Century Gothic" panose="020B0502020202020204" pitchFamily="34" charset="0"/>
              </a:rPr>
              <a:t>HIV </a:t>
            </a:r>
            <a:r>
              <a:rPr lang="el-GR" sz="2200" dirty="0" smtClean="0">
                <a:latin typeface="Century Gothic" panose="020B0502020202020204" pitchFamily="34" charset="0"/>
              </a:rPr>
              <a:t>από &lt;1 το 2018 σε 7.1% το 2019-2021 (10πλασιασμός)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l-GR" sz="2200" dirty="0" smtClean="0">
                <a:latin typeface="Century Gothic" panose="020B0502020202020204" pitchFamily="34" charset="0"/>
              </a:rPr>
              <a:t>Δυσκολία στη διασύνδεση σε θεραπεία λόγω της πανδημίας</a:t>
            </a:r>
            <a:endParaRPr lang="el-GR" sz="2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5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7B4878A7-9987-CF8D-D387-71C4D6B27B34}"/>
              </a:ext>
            </a:extLst>
          </p:cNvPr>
          <p:cNvPicPr>
            <a:picLocks/>
          </p:cNvPicPr>
          <p:nvPr/>
        </p:nvPicPr>
        <p:blipFill rotWithShape="1">
          <a:blip r:embed="rId2">
            <a:alphaModFix amt="25000"/>
          </a:blip>
          <a:srcRect l="18525" r="40728"/>
          <a:stretch/>
        </p:blipFill>
        <p:spPr>
          <a:xfrm>
            <a:off x="0" y="132301"/>
            <a:ext cx="12192000" cy="20352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1DFD69-C0AA-FA5D-5D6A-D343CAF1CFB6}"/>
              </a:ext>
            </a:extLst>
          </p:cNvPr>
          <p:cNvSpPr txBox="1"/>
          <p:nvPr/>
        </p:nvSpPr>
        <p:spPr>
          <a:xfrm>
            <a:off x="634181" y="401401"/>
            <a:ext cx="1092363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3200" b="1" cap="none" dirty="0">
                <a:latin typeface="Century Gothic" panose="020B0502020202020204" pitchFamily="34" charset="0"/>
              </a:rPr>
              <a:t>Πρόγραμμα ΑΡΙΣΤΟΤΕΛΗΣ </a:t>
            </a:r>
            <a:r>
              <a:rPr lang="en-US" sz="3200" b="1" cap="none" dirty="0" smtClean="0">
                <a:latin typeface="Century Gothic" panose="020B0502020202020204" pitchFamily="34" charset="0"/>
              </a:rPr>
              <a:t>HIV-HCV </a:t>
            </a:r>
            <a:r>
              <a:rPr lang="en-US" sz="3200" b="1" cap="none" dirty="0">
                <a:latin typeface="Century Gothic" panose="020B0502020202020204" pitchFamily="34" charset="0"/>
              </a:rPr>
              <a:t>2018-2020 (</a:t>
            </a:r>
            <a:r>
              <a:rPr lang="el-GR" sz="3200" b="1" cap="none" dirty="0">
                <a:latin typeface="Century Gothic" panose="020B0502020202020204" pitchFamily="34" charset="0"/>
              </a:rPr>
              <a:t>Αθήνα)</a:t>
            </a:r>
            <a:r>
              <a:rPr lang="el-GR" sz="3200" cap="none" dirty="0">
                <a:latin typeface="Century Gothic" panose="020B0502020202020204" pitchFamily="34" charset="0"/>
              </a:rPr>
              <a:t/>
            </a:r>
            <a:br>
              <a:rPr lang="el-GR" sz="3200" cap="none" dirty="0">
                <a:latin typeface="Century Gothic" panose="020B0502020202020204" pitchFamily="34" charset="0"/>
              </a:rPr>
            </a:br>
            <a:r>
              <a:rPr lang="el-GR" sz="3200" b="1" cap="none" dirty="0">
                <a:latin typeface="Century Gothic" panose="020B0502020202020204" pitchFamily="34" charset="0"/>
              </a:rPr>
              <a:t>Πρόγραμμα ΑΛΕΞΑΝΔΡΟΣ 2019-2021 (Θεσσαλονίκη)</a:t>
            </a:r>
            <a:endParaRPr lang="el-GR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2AB696-DB39-811C-571E-C822766633EF}"/>
              </a:ext>
            </a:extLst>
          </p:cNvPr>
          <p:cNvSpPr txBox="1"/>
          <p:nvPr/>
        </p:nvSpPr>
        <p:spPr>
          <a:xfrm>
            <a:off x="634180" y="1836261"/>
            <a:ext cx="10923637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l-GR" sz="2400" dirty="0">
                <a:latin typeface="Century Gothic" panose="020B0502020202020204" pitchFamily="34" charset="0"/>
              </a:rPr>
              <a:t>Σύνολο ΧΨΟ: 2.406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l-GR" sz="2400" dirty="0">
                <a:latin typeface="Century Gothic" panose="020B0502020202020204" pitchFamily="34" charset="0"/>
              </a:rPr>
              <a:t>Μέση διάρκεια παρακολούθησης: 2,7 έτη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l-GR" sz="2400" dirty="0">
                <a:latin typeface="Century Gothic" panose="020B0502020202020204" pitchFamily="34" charset="0"/>
              </a:rPr>
              <a:t>Σύνολο θανάτων (Απρ. 2018-Μάιος 2022): 241</a:t>
            </a:r>
          </a:p>
          <a:p>
            <a:pPr marL="457200" indent="-457200" defTabSz="1016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l-GR" sz="2400" dirty="0">
                <a:latin typeface="Century Gothic" panose="020B0502020202020204" pitchFamily="34" charset="0"/>
              </a:rPr>
              <a:t>Θνησιμότητα:  Σύνολο: 3,5% ανά έτος</a:t>
            </a:r>
          </a:p>
          <a:p>
            <a:pPr defTabSz="985838">
              <a:spcAft>
                <a:spcPts val="1200"/>
              </a:spcAft>
            </a:pPr>
            <a:r>
              <a:rPr lang="el-GR" sz="2400" dirty="0">
                <a:latin typeface="Century Gothic" panose="020B0502020202020204" pitchFamily="34" charset="0"/>
              </a:rPr>
              <a:t>		        Αθήνα: 3,0% ανά έτος</a:t>
            </a:r>
          </a:p>
          <a:p>
            <a:pPr defTabSz="985838">
              <a:spcAft>
                <a:spcPts val="1200"/>
              </a:spcAft>
            </a:pPr>
            <a:r>
              <a:rPr lang="el-GR" sz="2400" dirty="0">
                <a:latin typeface="Century Gothic" panose="020B0502020202020204" pitchFamily="34" charset="0"/>
              </a:rPr>
              <a:t>		        Θεσσαλονίκη: </a:t>
            </a:r>
            <a:r>
              <a:rPr lang="el-GR" sz="2400" dirty="0" smtClean="0">
                <a:latin typeface="Century Gothic" panose="020B0502020202020204" pitchFamily="34" charset="0"/>
              </a:rPr>
              <a:t>4,</a:t>
            </a:r>
            <a:r>
              <a:rPr lang="en-GB" sz="2400" dirty="0" smtClean="0">
                <a:latin typeface="Century Gothic" panose="020B0502020202020204" pitchFamily="34" charset="0"/>
              </a:rPr>
              <a:t>6</a:t>
            </a:r>
            <a:r>
              <a:rPr lang="el-GR" sz="2400" dirty="0" smtClean="0">
                <a:latin typeface="Century Gothic" panose="020B0502020202020204" pitchFamily="34" charset="0"/>
              </a:rPr>
              <a:t>% </a:t>
            </a:r>
            <a:r>
              <a:rPr lang="el-GR" sz="2400" dirty="0">
                <a:latin typeface="Century Gothic" panose="020B0502020202020204" pitchFamily="34" charset="0"/>
              </a:rPr>
              <a:t>ανά έτος</a:t>
            </a:r>
          </a:p>
          <a:p>
            <a:pPr marL="457200" indent="-457200" defTabSz="985838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l-GR" sz="2400" dirty="0">
                <a:latin typeface="Century Gothic" panose="020B0502020202020204" pitchFamily="34" charset="0"/>
              </a:rPr>
              <a:t>Η θνησιμότητα αυτή είναι </a:t>
            </a:r>
            <a:r>
              <a:rPr lang="el-GR" sz="2400" b="1" dirty="0">
                <a:latin typeface="Century Gothic" panose="020B0502020202020204" pitchFamily="34" charset="0"/>
              </a:rPr>
              <a:t>17</a:t>
            </a:r>
            <a:r>
              <a:rPr lang="el-GR" sz="2400" dirty="0">
                <a:latin typeface="Century Gothic" panose="020B0502020202020204" pitchFamily="34" charset="0"/>
              </a:rPr>
              <a:t> φορές μεγαλύτερη από την αντίστοιχη σε άτομα ίδιας ηλικίας και φύλου στο γενικό </a:t>
            </a:r>
            <a:r>
              <a:rPr lang="el-GR" sz="2400" dirty="0" smtClean="0">
                <a:latin typeface="Century Gothic" panose="020B0502020202020204" pitchFamily="34" charset="0"/>
              </a:rPr>
              <a:t>πληθυσμό</a:t>
            </a:r>
            <a:r>
              <a:rPr lang="en-GB" sz="2400" dirty="0" smtClean="0">
                <a:latin typeface="Century Gothic" panose="020B0502020202020204" pitchFamily="34" charset="0"/>
              </a:rPr>
              <a:t> </a:t>
            </a:r>
            <a:r>
              <a:rPr lang="el-GR" sz="2400" dirty="0" smtClean="0">
                <a:latin typeface="Century Gothic" panose="020B0502020202020204" pitchFamily="34" charset="0"/>
              </a:rPr>
              <a:t>(</a:t>
            </a:r>
            <a:r>
              <a:rPr lang="el-GR" sz="2400" b="1" dirty="0" smtClean="0">
                <a:latin typeface="Century Gothic" panose="020B0502020202020204" pitchFamily="34" charset="0"/>
              </a:rPr>
              <a:t>34 </a:t>
            </a:r>
            <a:r>
              <a:rPr lang="el-GR" sz="2400" dirty="0" smtClean="0">
                <a:latin typeface="Century Gothic" panose="020B0502020202020204" pitchFamily="34" charset="0"/>
              </a:rPr>
              <a:t>φορές </a:t>
            </a:r>
            <a:r>
              <a:rPr lang="el-GR" sz="2400" dirty="0">
                <a:latin typeface="Century Gothic" panose="020B0502020202020204" pitchFamily="34" charset="0"/>
              </a:rPr>
              <a:t>μεγαλύτερη για </a:t>
            </a:r>
            <a:r>
              <a:rPr lang="el-GR" sz="2400" dirty="0" smtClean="0">
                <a:latin typeface="Century Gothic" panose="020B0502020202020204" pitchFamily="34" charset="0"/>
              </a:rPr>
              <a:t>τους </a:t>
            </a:r>
            <a:r>
              <a:rPr lang="en-GB" sz="2400" b="1" dirty="0" smtClean="0">
                <a:latin typeface="Century Gothic" panose="020B0502020202020204" pitchFamily="34" charset="0"/>
              </a:rPr>
              <a:t>HIV(+)</a:t>
            </a:r>
            <a:r>
              <a:rPr lang="en-GB" sz="2400" dirty="0" smtClean="0">
                <a:latin typeface="Century Gothic" panose="020B0502020202020204" pitchFamily="34" charset="0"/>
              </a:rPr>
              <a:t>)</a:t>
            </a:r>
            <a:endParaRPr lang="el-GR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32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id="{B692FF54-19BD-C4CA-5AA4-2BA5E37F460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5" b="3334"/>
          <a:stretch/>
        </p:blipFill>
        <p:spPr>
          <a:xfrm>
            <a:off x="1535949" y="727226"/>
            <a:ext cx="8771452" cy="589599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188228" y="6519446"/>
            <a:ext cx="11998959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600" i="1" dirty="0">
                <a:latin typeface="Century Gothic" panose="020B0502020202020204" pitchFamily="34" charset="0"/>
              </a:rPr>
              <a:t>Δεδομένα για Ευρώπη, Β. Αμερική και Αυστραλία από 84 μελέτες (</a:t>
            </a:r>
            <a:r>
              <a:rPr lang="en-US" sz="1600" i="1" dirty="0" err="1">
                <a:latin typeface="Century Gothic" panose="020B0502020202020204" pitchFamily="34" charset="0"/>
              </a:rPr>
              <a:t>Larney</a:t>
            </a:r>
            <a:r>
              <a:rPr lang="en-US" sz="1600" i="1" dirty="0">
                <a:latin typeface="Century Gothic" panose="020B0502020202020204" pitchFamily="34" charset="0"/>
              </a:rPr>
              <a:t> S. et al JAMA Psychiatry 2020)</a:t>
            </a:r>
            <a:endParaRPr lang="el-GR" sz="1600" i="1" dirty="0">
              <a:latin typeface="Century Gothic" panose="020B0502020202020204" pitchFamily="34" charset="0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38B3D107-7D21-44BB-4627-A8EF81130723}"/>
              </a:ext>
            </a:extLst>
          </p:cNvPr>
          <p:cNvSpPr txBox="1"/>
          <p:nvPr/>
        </p:nvSpPr>
        <p:spPr>
          <a:xfrm>
            <a:off x="579653" y="0"/>
            <a:ext cx="11319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2400" b="1" dirty="0">
                <a:latin typeface="Century Gothic" panose="020B0502020202020204" pitchFamily="34" charset="0"/>
              </a:rPr>
              <a:t>Θνησιμότητα ΧΨΟ σε Δυτική και Κεντρική Ευρώπη, Βόρεια Αμερική, Αυστραλία, Ελλάδα, Αθήνα, Θεσσαλονίκη </a:t>
            </a:r>
            <a:endParaRPr lang="en-US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76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AE9773-6BDA-8523-8F62-8BBC2A197AF5}"/>
              </a:ext>
            </a:extLst>
          </p:cNvPr>
          <p:cNvPicPr>
            <a:picLocks/>
          </p:cNvPicPr>
          <p:nvPr/>
        </p:nvPicPr>
        <p:blipFill rotWithShape="1">
          <a:blip r:embed="rId2">
            <a:alphaModFix amt="25000"/>
          </a:blip>
          <a:srcRect l="18525" r="40728"/>
          <a:stretch/>
        </p:blipFill>
        <p:spPr>
          <a:xfrm>
            <a:off x="1" y="0"/>
            <a:ext cx="12192000" cy="203527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E963CCD-CA94-E8D6-E90F-560FD38BCEA8}"/>
              </a:ext>
            </a:extLst>
          </p:cNvPr>
          <p:cNvSpPr txBox="1"/>
          <p:nvPr/>
        </p:nvSpPr>
        <p:spPr>
          <a:xfrm>
            <a:off x="650240" y="417473"/>
            <a:ext cx="10759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Century Gothic" panose="020B0502020202020204" pitchFamily="34" charset="0"/>
              </a:rPr>
              <a:t>Διαχρονική </a:t>
            </a:r>
            <a:r>
              <a:rPr lang="el-GR" sz="2800" b="1" dirty="0">
                <a:latin typeface="Century Gothic" panose="020B0502020202020204" pitchFamily="34" charset="0"/>
              </a:rPr>
              <a:t>πορεία </a:t>
            </a:r>
            <a:r>
              <a:rPr lang="el-GR" sz="2800" b="1" dirty="0" smtClean="0">
                <a:latin typeface="Century Gothic" panose="020B0502020202020204" pitchFamily="34" charset="0"/>
              </a:rPr>
              <a:t>θανάτων  </a:t>
            </a:r>
            <a:r>
              <a:rPr lang="el-GR" sz="2800" b="1" dirty="0">
                <a:latin typeface="Century Gothic" panose="020B0502020202020204" pitchFamily="34" charset="0"/>
              </a:rPr>
              <a:t>και θνησιμότητας σε ΧΨΟ στην Ελλάδα (2018-2022) σε ΑΡΙΣΤΟΤΕΛΗ </a:t>
            </a:r>
            <a:r>
              <a:rPr lang="en-US" sz="2800" b="1" dirty="0">
                <a:latin typeface="Century Gothic" panose="020B0502020202020204" pitchFamily="34" charset="0"/>
              </a:rPr>
              <a:t>HIV/HCV </a:t>
            </a:r>
            <a:r>
              <a:rPr lang="el-GR" sz="2800" b="1" dirty="0">
                <a:latin typeface="Century Gothic" panose="020B0502020202020204" pitchFamily="34" charset="0"/>
              </a:rPr>
              <a:t>και ΑΛΕΞΑΝΔΡΟ</a:t>
            </a:r>
          </a:p>
        </p:txBody>
      </p:sp>
      <p:graphicFrame>
        <p:nvGraphicFramePr>
          <p:cNvPr id="3" name="Πίνακας 3">
            <a:extLst>
              <a:ext uri="{FF2B5EF4-FFF2-40B4-BE49-F238E27FC236}">
                <a16:creationId xmlns:a16="http://schemas.microsoft.com/office/drawing/2014/main" id="{04E934F3-C3FE-24D2-640F-442D39602E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75108"/>
              </p:ext>
            </p:extLst>
          </p:nvPr>
        </p:nvGraphicFramePr>
        <p:xfrm>
          <a:off x="650240" y="2035277"/>
          <a:ext cx="11043919" cy="38676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0669">
                  <a:extLst>
                    <a:ext uri="{9D8B030D-6E8A-4147-A177-3AD203B41FA5}">
                      <a16:colId xmlns:a16="http://schemas.microsoft.com/office/drawing/2014/main" val="3788564651"/>
                    </a:ext>
                  </a:extLst>
                </a:gridCol>
                <a:gridCol w="1851670">
                  <a:extLst>
                    <a:ext uri="{9D8B030D-6E8A-4147-A177-3AD203B41FA5}">
                      <a16:colId xmlns:a16="http://schemas.microsoft.com/office/drawing/2014/main" val="3000030008"/>
                    </a:ext>
                  </a:extLst>
                </a:gridCol>
                <a:gridCol w="1663111">
                  <a:extLst>
                    <a:ext uri="{9D8B030D-6E8A-4147-A177-3AD203B41FA5}">
                      <a16:colId xmlns:a16="http://schemas.microsoft.com/office/drawing/2014/main" val="170111690"/>
                    </a:ext>
                  </a:extLst>
                </a:gridCol>
                <a:gridCol w="1739200">
                  <a:extLst>
                    <a:ext uri="{9D8B030D-6E8A-4147-A177-3AD203B41FA5}">
                      <a16:colId xmlns:a16="http://schemas.microsoft.com/office/drawing/2014/main" val="2688153575"/>
                    </a:ext>
                  </a:extLst>
                </a:gridCol>
                <a:gridCol w="1717460">
                  <a:extLst>
                    <a:ext uri="{9D8B030D-6E8A-4147-A177-3AD203B41FA5}">
                      <a16:colId xmlns:a16="http://schemas.microsoft.com/office/drawing/2014/main" val="2079631344"/>
                    </a:ext>
                  </a:extLst>
                </a:gridCol>
                <a:gridCol w="1771809">
                  <a:extLst>
                    <a:ext uri="{9D8B030D-6E8A-4147-A177-3AD203B41FA5}">
                      <a16:colId xmlns:a16="http://schemas.microsoft.com/office/drawing/2014/main" val="4014958932"/>
                    </a:ext>
                  </a:extLst>
                </a:gridCol>
              </a:tblGrid>
              <a:tr h="1108129">
                <a:tc>
                  <a:txBody>
                    <a:bodyPr/>
                    <a:lstStyle/>
                    <a:p>
                      <a:pPr algn="ctr"/>
                      <a:endParaRPr lang="el-GR" sz="20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entury Gothic" panose="020B0502020202020204" pitchFamily="34" charset="0"/>
                        </a:rPr>
                        <a:t>2018</a:t>
                      </a:r>
                    </a:p>
                    <a:p>
                      <a:pPr algn="ctr"/>
                      <a:r>
                        <a:rPr lang="el-GR" sz="2000" b="1" dirty="0">
                          <a:latin typeface="Century Gothic" panose="020B0502020202020204" pitchFamily="34" charset="0"/>
                        </a:rPr>
                        <a:t>(Απρ.-Δεκ.)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entury Gothic" panose="020B0502020202020204" pitchFamily="34" charset="0"/>
                        </a:rPr>
                        <a:t>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entury Gothic" panose="020B0502020202020204" pitchFamily="34" charset="0"/>
                        </a:rPr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entury Gothic" panose="020B0502020202020204" pitchFamily="34" charset="0"/>
                        </a:rPr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entury Gothic" panose="020B0502020202020204" pitchFamily="34" charset="0"/>
                        </a:rPr>
                        <a:t>2022</a:t>
                      </a:r>
                    </a:p>
                    <a:p>
                      <a:pPr algn="ctr"/>
                      <a:r>
                        <a:rPr lang="el-GR" sz="2000" b="1" dirty="0">
                          <a:latin typeface="Century Gothic" panose="020B0502020202020204" pitchFamily="34" charset="0"/>
                        </a:rPr>
                        <a:t>(Ιαν.-Μάιος)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0264302"/>
                  </a:ext>
                </a:extLst>
              </a:tr>
              <a:tr h="1061367">
                <a:tc>
                  <a:txBody>
                    <a:bodyPr/>
                    <a:lstStyle/>
                    <a:p>
                      <a:pPr algn="l"/>
                      <a:endParaRPr lang="el-GR" sz="200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l-GR" sz="2000" dirty="0">
                          <a:latin typeface="Century Gothic" panose="020B0502020202020204" pitchFamily="34" charset="0"/>
                        </a:rPr>
                        <a:t>Θάνατοι</a:t>
                      </a:r>
                    </a:p>
                    <a:p>
                      <a:pPr algn="l"/>
                      <a:endParaRPr lang="el-GR" sz="20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Arial Nova Light" panose="020B03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Arial Nova Light" panose="020B0304020202020204" pitchFamily="34" charset="0"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Arial Nova Light" panose="020B0304020202020204" pitchFamily="34" charset="0"/>
                        </a:rPr>
                        <a:t>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Arial Nova Light" panose="020B0304020202020204" pitchFamily="34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Arial Nova Light" panose="020B0304020202020204" pitchFamily="34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9876136"/>
                  </a:ext>
                </a:extLst>
              </a:tr>
              <a:tr h="1698187">
                <a:tc>
                  <a:txBody>
                    <a:bodyPr/>
                    <a:lstStyle/>
                    <a:p>
                      <a:pPr algn="l"/>
                      <a:endParaRPr lang="el-GR" sz="200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l-GR" sz="2000" dirty="0">
                          <a:latin typeface="Century Gothic" panose="020B0502020202020204" pitchFamily="34" charset="0"/>
                        </a:rPr>
                        <a:t>Θνησιμότητα (θάνατοι % ανά έτος)</a:t>
                      </a:r>
                    </a:p>
                    <a:p>
                      <a:pPr algn="l"/>
                      <a:endParaRPr lang="el-GR" sz="20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Arial Nova Light" panose="020B0304020202020204" pitchFamily="34" charset="0"/>
                        </a:rPr>
                        <a:t>2.6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Arial Nova Light" panose="020B0304020202020204" pitchFamily="34" charset="0"/>
                        </a:rPr>
                        <a:t>2.3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Arial Nova Light" panose="020B0304020202020204" pitchFamily="34" charset="0"/>
                        </a:rPr>
                        <a:t>3.2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Arial Nova Light" panose="020B0304020202020204" pitchFamily="34" charset="0"/>
                        </a:rPr>
                        <a:t>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Arial Nova Light" panose="020B0304020202020204" pitchFamily="34" charset="0"/>
                        </a:rPr>
                        <a:t>4.7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9526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82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B1A2C87C-A5B6-5EE4-CF6A-8BD47F3EF7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25" r="40728"/>
          <a:stretch/>
        </p:blipFill>
        <p:spPr>
          <a:xfrm>
            <a:off x="-1" y="-8463"/>
            <a:ext cx="4870581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9AF4F18-96E6-CC7E-50C0-189072276B40}"/>
              </a:ext>
            </a:extLst>
          </p:cNvPr>
          <p:cNvSpPr txBox="1"/>
          <p:nvPr/>
        </p:nvSpPr>
        <p:spPr>
          <a:xfrm>
            <a:off x="5296685" y="599722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l-GR" sz="2400" dirty="0">
                <a:latin typeface="Century Gothic" panose="020B0502020202020204" pitchFamily="34" charset="0"/>
              </a:rPr>
              <a:t>Το 2022 αναμένονται &gt;100 θάνατοι </a:t>
            </a:r>
          </a:p>
          <a:p>
            <a:pPr lvl="0"/>
            <a:r>
              <a:rPr lang="el-GR" sz="2400" dirty="0">
                <a:latin typeface="Century Gothic" panose="020B0502020202020204" pitchFamily="34" charset="0"/>
              </a:rPr>
              <a:t>σε ΧΨΟ του ΑΡΙΣΤΟΤΕΛΗ </a:t>
            </a:r>
            <a:r>
              <a:rPr lang="en-US" sz="2400" dirty="0">
                <a:latin typeface="Century Gothic" panose="020B0502020202020204" pitchFamily="34" charset="0"/>
              </a:rPr>
              <a:t>HIV/HCV </a:t>
            </a:r>
            <a:endParaRPr lang="el-GR" sz="2400" dirty="0">
              <a:latin typeface="Century Gothic" panose="020B0502020202020204" pitchFamily="34" charset="0"/>
            </a:endParaRPr>
          </a:p>
          <a:p>
            <a:pPr lvl="0"/>
            <a:r>
              <a:rPr lang="el-GR" sz="2400" dirty="0">
                <a:latin typeface="Century Gothic" panose="020B0502020202020204" pitchFamily="34" charset="0"/>
              </a:rPr>
              <a:t>και ΑΛΕΞΑΝΔΡΟΥ</a:t>
            </a:r>
            <a:endParaRPr lang="en-US" sz="2400" dirty="0"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2FAC58-0FFE-E4FC-D663-F47C1A5A7E6C}"/>
              </a:ext>
            </a:extLst>
          </p:cNvPr>
          <p:cNvSpPr txBox="1"/>
          <p:nvPr/>
        </p:nvSpPr>
        <p:spPr>
          <a:xfrm>
            <a:off x="5296685" y="2534152"/>
            <a:ext cx="609755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l-GR" sz="2400" dirty="0">
                <a:latin typeface="Century Gothic" panose="020B0502020202020204" pitchFamily="34" charset="0"/>
              </a:rPr>
              <a:t>Οι ΧΨΟ που συμμετείχαν στον</a:t>
            </a:r>
          </a:p>
          <a:p>
            <a:pPr lvl="0"/>
            <a:r>
              <a:rPr lang="el-GR" sz="2400" dirty="0">
                <a:latin typeface="Century Gothic" panose="020B0502020202020204" pitchFamily="34" charset="0"/>
              </a:rPr>
              <a:t>ΑΡΙΣΤΟΤΕΛΗ και τον ΑΛΕΞΑΝΔΡΟ </a:t>
            </a:r>
          </a:p>
          <a:p>
            <a:pPr lvl="0"/>
            <a:r>
              <a:rPr lang="el-GR" sz="2400" dirty="0">
                <a:latin typeface="Century Gothic" panose="020B0502020202020204" pitchFamily="34" charset="0"/>
              </a:rPr>
              <a:t>αποτελούν το 13%-20% των ΧΨΟ της χώρας, σύμφωνα με τα δεδομένα του ΕΚΤΕΠΝ</a:t>
            </a:r>
            <a:r>
              <a:rPr lang="en-US" sz="2400" dirty="0">
                <a:latin typeface="Century Gothic" panose="020B0502020202020204" pitchFamily="34" charset="0"/>
              </a:rPr>
              <a:t> (2021)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988509-1179-B1A3-A192-5C67AEF8E570}"/>
              </a:ext>
            </a:extLst>
          </p:cNvPr>
          <p:cNvSpPr txBox="1"/>
          <p:nvPr/>
        </p:nvSpPr>
        <p:spPr>
          <a:xfrm>
            <a:off x="5296685" y="4871576"/>
            <a:ext cx="6097554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endParaRPr lang="el-GR" dirty="0">
              <a:latin typeface="Century Gothic" panose="020B0502020202020204" pitchFamily="34" charset="0"/>
            </a:endParaRPr>
          </a:p>
          <a:p>
            <a:pPr lvl="0"/>
            <a:r>
              <a:rPr lang="el-GR" sz="2400" dirty="0">
                <a:latin typeface="Century Gothic" panose="020B0502020202020204" pitchFamily="34" charset="0"/>
              </a:rPr>
              <a:t>Ο αριθμός αυτός αντιστοιχεί σε </a:t>
            </a:r>
            <a:r>
              <a:rPr lang="el-GR" sz="2400" b="1" dirty="0" smtClean="0">
                <a:latin typeface="Century Gothic" panose="020B0502020202020204" pitchFamily="34" charset="0"/>
              </a:rPr>
              <a:t>500-800 </a:t>
            </a:r>
            <a:r>
              <a:rPr lang="el-GR" sz="2400" dirty="0">
                <a:latin typeface="Century Gothic" panose="020B0502020202020204" pitchFamily="34" charset="0"/>
              </a:rPr>
              <a:t>θανάτους στο σύνολο της χώρας, στη διάρκεια του 2022</a:t>
            </a:r>
            <a:br>
              <a:rPr lang="el-GR" sz="2400" dirty="0">
                <a:latin typeface="Century Gothic" panose="020B0502020202020204" pitchFamily="34" charset="0"/>
              </a:rPr>
            </a:b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64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>
            <a:extLst>
              <a:ext uri="{FF2B5EF4-FFF2-40B4-BE49-F238E27FC236}">
                <a16:creationId xmlns:a16="http://schemas.microsoft.com/office/drawing/2014/main" id="{C1036AEF-6CFC-FE0C-3982-44D6721910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25" r="40728"/>
          <a:stretch/>
        </p:blipFill>
        <p:spPr>
          <a:xfrm>
            <a:off x="7534655" y="10"/>
            <a:ext cx="4657345" cy="68579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01634" y="2227989"/>
            <a:ext cx="6096000" cy="151374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1000"/>
              </a:lnSpc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HIV/AIDS </a:t>
            </a:r>
            <a:r>
              <a:rPr lang="el-GR" sz="2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ΣΕ ΧΨΟ</a:t>
            </a:r>
          </a:p>
          <a:p>
            <a:pPr lvl="0">
              <a:lnSpc>
                <a:spcPct val="91000"/>
              </a:lnSpc>
              <a:spcAft>
                <a:spcPts val="600"/>
              </a:spcAft>
            </a:pPr>
            <a:r>
              <a:rPr lang="el-GR" sz="2400" dirty="0">
                <a:solidFill>
                  <a:prstClr val="black"/>
                </a:solidFill>
                <a:latin typeface="Century Gothic" panose="020B0502020202020204" pitchFamily="34" charset="0"/>
              </a:rPr>
              <a:t>Βάνα Σύψα, Αναπληρώτρια Καθηγήτρια Επιδημιολογίας και Προληπτικής Ιατρικής ΕΚΠΑ</a:t>
            </a:r>
            <a:endParaRPr lang="el-GR" sz="24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76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7B4878A7-9987-CF8D-D387-71C4D6B27B34}"/>
              </a:ext>
            </a:extLst>
          </p:cNvPr>
          <p:cNvPicPr>
            <a:picLocks/>
          </p:cNvPicPr>
          <p:nvPr/>
        </p:nvPicPr>
        <p:blipFill rotWithShape="1">
          <a:blip r:embed="rId2">
            <a:alphaModFix amt="25000"/>
          </a:blip>
          <a:srcRect l="18525" r="40728"/>
          <a:stretch/>
        </p:blipFill>
        <p:spPr>
          <a:xfrm>
            <a:off x="-36897" y="45733"/>
            <a:ext cx="12192000" cy="20352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1DFD69-C0AA-FA5D-5D6A-D343CAF1CFB6}"/>
              </a:ext>
            </a:extLst>
          </p:cNvPr>
          <p:cNvSpPr txBox="1"/>
          <p:nvPr/>
        </p:nvSpPr>
        <p:spPr>
          <a:xfrm>
            <a:off x="144379" y="153213"/>
            <a:ext cx="1182944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3200" b="1" cap="none" dirty="0" smtClean="0">
                <a:latin typeface="Century Gothic" panose="020B0502020202020204" pitchFamily="34" charset="0"/>
              </a:rPr>
              <a:t>Προγράμματα στην κοινότητα για την ενίσχυση της διάγνωσης </a:t>
            </a:r>
            <a:r>
              <a:rPr lang="en-GB" sz="3200" b="1" cap="none" dirty="0" smtClean="0">
                <a:latin typeface="Century Gothic" panose="020B0502020202020204" pitchFamily="34" charset="0"/>
              </a:rPr>
              <a:t>&amp;</a:t>
            </a:r>
            <a:r>
              <a:rPr lang="el-GR" sz="3200" b="1" cap="none" dirty="0" smtClean="0">
                <a:latin typeface="Century Gothic" panose="020B0502020202020204" pitchFamily="34" charset="0"/>
              </a:rPr>
              <a:t> διασύνδεσης στη θεραπε</a:t>
            </a:r>
            <a:r>
              <a:rPr lang="el-GR" sz="3200" b="1" dirty="0" smtClean="0">
                <a:latin typeface="Century Gothic" panose="020B0502020202020204" pitchFamily="34" charset="0"/>
              </a:rPr>
              <a:t>ία για </a:t>
            </a:r>
            <a:r>
              <a:rPr lang="en-GB" sz="3200" b="1" dirty="0" smtClean="0">
                <a:latin typeface="Century Gothic" panose="020B0502020202020204" pitchFamily="34" charset="0"/>
              </a:rPr>
              <a:t>HCV &amp; HIV</a:t>
            </a:r>
            <a:endParaRPr lang="el-GR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154004" y="1588168"/>
            <a:ext cx="5845903" cy="5153201"/>
          </a:xfrm>
          <a:prstGeom prst="roundRect">
            <a:avLst/>
          </a:prstGeom>
          <a:noFill/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85299" y="1588168"/>
            <a:ext cx="5183312" cy="949314"/>
          </a:xfrm>
          <a:prstGeom prst="rect">
            <a:avLst/>
          </a:prstGeom>
          <a:noFill/>
        </p:spPr>
        <p:txBody>
          <a:bodyPr/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2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2400" b="1" dirty="0" smtClean="0">
                <a:latin typeface="Century Gothic" panose="020B0502020202020204" pitchFamily="34" charset="0"/>
              </a:rPr>
              <a:t>ΑΡΙΣΤΟΤΕΛΗΣ</a:t>
            </a:r>
            <a:r>
              <a:rPr lang="en-GB" sz="2400" b="1" dirty="0" smtClean="0">
                <a:latin typeface="Century Gothic" panose="020B0502020202020204" pitchFamily="34" charset="0"/>
              </a:rPr>
              <a:t> HCV-HIV</a:t>
            </a:r>
          </a:p>
          <a:p>
            <a:pPr algn="ctr"/>
            <a:r>
              <a:rPr lang="en-GB" sz="2400" b="1" dirty="0" smtClean="0">
                <a:latin typeface="Century Gothic" panose="020B0502020202020204" pitchFamily="34" charset="0"/>
              </a:rPr>
              <a:t>(</a:t>
            </a:r>
            <a:r>
              <a:rPr lang="el-GR" sz="2400" b="1" dirty="0" smtClean="0">
                <a:latin typeface="Century Gothic" panose="020B0502020202020204" pitchFamily="34" charset="0"/>
              </a:rPr>
              <a:t>Αθήνα, 2018-Μάρτιος 2020</a:t>
            </a:r>
            <a:r>
              <a:rPr lang="en-GB" sz="2400" b="1" dirty="0" smtClean="0">
                <a:latin typeface="Century Gothic" panose="020B0502020202020204" pitchFamily="34" charset="0"/>
              </a:rPr>
              <a:t>)</a:t>
            </a:r>
            <a:endParaRPr lang="en-GB" dirty="0"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706152"/>
              </p:ext>
            </p:extLst>
          </p:nvPr>
        </p:nvGraphicFramePr>
        <p:xfrm>
          <a:off x="813594" y="2783233"/>
          <a:ext cx="4996420" cy="3465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6420">
                  <a:extLst>
                    <a:ext uri="{9D8B030D-6E8A-4147-A177-3AD203B41FA5}">
                      <a16:colId xmlns:a16="http://schemas.microsoft.com/office/drawing/2014/main" val="316632892"/>
                    </a:ext>
                  </a:extLst>
                </a:gridCol>
              </a:tblGrid>
              <a:tr h="769698">
                <a:tc>
                  <a:txBody>
                    <a:bodyPr/>
                    <a:lstStyle/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1.63</a:t>
                      </a:r>
                      <a:r>
                        <a:rPr lang="en-GB" sz="2400" b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4</a:t>
                      </a:r>
                      <a:r>
                        <a:rPr lang="el-GR" sz="2400" b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συμμετέχοντες</a:t>
                      </a:r>
                      <a:r>
                        <a:rPr lang="en-GB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 </a:t>
                      </a:r>
                      <a:endParaRPr lang="el-GR" sz="2400" b="0" dirty="0" smtClean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dirty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6903311"/>
                  </a:ext>
                </a:extLst>
              </a:tr>
              <a:tr h="796447">
                <a:tc>
                  <a:txBody>
                    <a:bodyPr/>
                    <a:lstStyle/>
                    <a:p>
                      <a:pPr marL="5207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75% </a:t>
                      </a: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ενεργοί</a:t>
                      </a:r>
                      <a:r>
                        <a:rPr lang="el-GR" sz="2400" b="0" baseline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ΧΕΝ</a:t>
                      </a:r>
                      <a:endParaRPr lang="en-GB" sz="2400" b="0" dirty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  <a:p>
                      <a:pPr marL="5207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27% </a:t>
                      </a: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άστεγοι</a:t>
                      </a:r>
                      <a:endParaRPr lang="en-GB" sz="2400" b="0" dirty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739160"/>
                  </a:ext>
                </a:extLst>
              </a:tr>
              <a:tr h="1150424">
                <a:tc>
                  <a:txBody>
                    <a:bodyPr/>
                    <a:lstStyle/>
                    <a:p>
                      <a:pPr marL="5207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77% </a:t>
                      </a: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εκτός προγραμμάτων</a:t>
                      </a:r>
                      <a:r>
                        <a:rPr lang="el-GR" sz="2400" b="0" baseline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υποκατάστασης με </a:t>
                      </a:r>
                      <a:r>
                        <a:rPr lang="el-GR" sz="2400" b="0" baseline="0" dirty="0" err="1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οπιοειδή</a:t>
                      </a:r>
                      <a:endParaRPr lang="en-GB" sz="2400" b="0" dirty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5077407"/>
                  </a:ext>
                </a:extLst>
              </a:tr>
              <a:tr h="669071">
                <a:tc>
                  <a:txBody>
                    <a:bodyPr/>
                    <a:lstStyle/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dirty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8677995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6190809" y="1588168"/>
            <a:ext cx="5888896" cy="5153201"/>
          </a:xfrm>
          <a:prstGeom prst="roundRect">
            <a:avLst/>
          </a:prstGeom>
          <a:noFill/>
          <a:ln>
            <a:solidFill>
              <a:schemeClr val="tx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entury Gothic" panose="020B0502020202020204" pitchFamily="34" charset="0"/>
            </a:endParaRPr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6786288" y="1594340"/>
            <a:ext cx="4734672" cy="963675"/>
          </a:xfrm>
          <a:prstGeom prst="rect">
            <a:avLst/>
          </a:prstGeom>
          <a:noFill/>
        </p:spPr>
        <p:txBody>
          <a:bodyPr/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2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2400" b="1" dirty="0" smtClean="0">
                <a:latin typeface="Century Gothic" panose="020B0502020202020204" pitchFamily="34" charset="0"/>
              </a:rPr>
              <a:t>ΑΛΕΞΑΝΔΡΟΣ </a:t>
            </a:r>
          </a:p>
          <a:p>
            <a:pPr algn="ctr"/>
            <a:r>
              <a:rPr lang="el-GR" sz="2400" b="1" dirty="0" smtClean="0">
                <a:latin typeface="Century Gothic" panose="020B0502020202020204" pitchFamily="34" charset="0"/>
              </a:rPr>
              <a:t>(Θεσσαλονίκη 2019-2021)</a:t>
            </a:r>
            <a:endParaRPr lang="en-GB" sz="2400" b="1" dirty="0" smtClean="0">
              <a:latin typeface="Century Gothic" panose="020B0502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612166"/>
              </p:ext>
            </p:extLst>
          </p:nvPr>
        </p:nvGraphicFramePr>
        <p:xfrm>
          <a:off x="6545179" y="2742396"/>
          <a:ext cx="5293895" cy="3337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3895">
                  <a:extLst>
                    <a:ext uri="{9D8B030D-6E8A-4147-A177-3AD203B41FA5}">
                      <a16:colId xmlns:a16="http://schemas.microsoft.com/office/drawing/2014/main" val="316632892"/>
                    </a:ext>
                  </a:extLst>
                </a:gridCol>
              </a:tblGrid>
              <a:tr h="646503">
                <a:tc>
                  <a:txBody>
                    <a:bodyPr/>
                    <a:lstStyle/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dirty="0" smtClean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1.101 συμμετέχοντες</a:t>
                      </a:r>
                    </a:p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6903311"/>
                  </a:ext>
                </a:extLst>
              </a:tr>
              <a:tr h="763675">
                <a:tc>
                  <a:txBody>
                    <a:bodyPr/>
                    <a:lstStyle/>
                    <a:p>
                      <a:pPr marL="5207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5</a:t>
                      </a:r>
                      <a:r>
                        <a:rPr lang="el-GR" sz="2400" b="0" dirty="0" smtClean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4</a:t>
                      </a:r>
                      <a:r>
                        <a:rPr lang="en-GB" sz="2400" b="0" dirty="0" smtClean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ενεργοί</a:t>
                      </a:r>
                      <a:r>
                        <a:rPr lang="el-GR" sz="2400" b="0" baseline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ΧΕΝ</a:t>
                      </a:r>
                      <a:endParaRPr lang="en-GB" sz="2400" b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  <a:p>
                      <a:pPr marL="5207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sz="2400" b="0" dirty="0" smtClean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20</a:t>
                      </a:r>
                      <a:r>
                        <a:rPr lang="en-GB" sz="2400" b="0" dirty="0" smtClean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άστεγοι</a:t>
                      </a:r>
                      <a:endParaRPr lang="en-GB" sz="2400" b="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739160"/>
                  </a:ext>
                </a:extLst>
              </a:tr>
              <a:tr h="1103086">
                <a:tc>
                  <a:txBody>
                    <a:bodyPr/>
                    <a:lstStyle/>
                    <a:p>
                      <a:pPr marL="5207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80% </a:t>
                      </a: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εκτός προγραμμάτων</a:t>
                      </a:r>
                      <a:r>
                        <a:rPr lang="el-GR" sz="2400" b="0" baseline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υποκατάστασης με </a:t>
                      </a:r>
                      <a:r>
                        <a:rPr lang="el-GR" sz="2400" b="0" baseline="0" dirty="0" err="1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οπιοειδή</a:t>
                      </a:r>
                      <a:endParaRPr lang="el-GR" sz="2400" b="0" baseline="0" dirty="0" smtClean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u="sng" dirty="0" smtClean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5077407"/>
                  </a:ext>
                </a:extLst>
              </a:tr>
              <a:tr h="502947">
                <a:tc>
                  <a:txBody>
                    <a:bodyPr/>
                    <a:lstStyle/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dirty="0">
                        <a:solidFill>
                          <a:schemeClr val="accent5">
                            <a:lumMod val="10000"/>
                          </a:schemeClr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8677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82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7B4878A7-9987-CF8D-D387-71C4D6B27B34}"/>
              </a:ext>
            </a:extLst>
          </p:cNvPr>
          <p:cNvPicPr>
            <a:picLocks/>
          </p:cNvPicPr>
          <p:nvPr/>
        </p:nvPicPr>
        <p:blipFill rotWithShape="1">
          <a:blip r:embed="rId2">
            <a:alphaModFix amt="25000"/>
          </a:blip>
          <a:srcRect l="18525" r="40728"/>
          <a:stretch/>
        </p:blipFill>
        <p:spPr>
          <a:xfrm>
            <a:off x="-36897" y="45733"/>
            <a:ext cx="12192000" cy="20352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1DFD69-C0AA-FA5D-5D6A-D343CAF1CFB6}"/>
              </a:ext>
            </a:extLst>
          </p:cNvPr>
          <p:cNvSpPr txBox="1"/>
          <p:nvPr/>
        </p:nvSpPr>
        <p:spPr>
          <a:xfrm>
            <a:off x="144379" y="153213"/>
            <a:ext cx="118294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3200" b="1" dirty="0" smtClean="0">
                <a:latin typeface="Century Gothic" panose="020B0502020202020204" pitchFamily="34" charset="0"/>
              </a:rPr>
              <a:t>Πρόσβαση σε δωρεάν σύριγγες και έλεγχο για </a:t>
            </a:r>
            <a:r>
              <a:rPr lang="en-GB" sz="3200" b="1" dirty="0" smtClean="0">
                <a:latin typeface="Century Gothic" panose="020B0502020202020204" pitchFamily="34" charset="0"/>
              </a:rPr>
              <a:t>HIV</a:t>
            </a:r>
            <a:endParaRPr lang="el-GR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154004" y="1588169"/>
            <a:ext cx="5845903" cy="3744228"/>
          </a:xfrm>
          <a:prstGeom prst="roundRect">
            <a:avLst/>
          </a:prstGeom>
          <a:noFill/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85299" y="1588168"/>
            <a:ext cx="5183312" cy="949314"/>
          </a:xfrm>
          <a:prstGeom prst="rect">
            <a:avLst/>
          </a:prstGeom>
          <a:noFill/>
        </p:spPr>
        <p:txBody>
          <a:bodyPr/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2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2400" b="1" dirty="0" smtClean="0">
                <a:latin typeface="Century Gothic" panose="020B0502020202020204" pitchFamily="34" charset="0"/>
              </a:rPr>
              <a:t>ΑΡΙΣΤΟΤΕΛΗΣ</a:t>
            </a:r>
            <a:r>
              <a:rPr lang="en-GB" sz="2400" b="1" dirty="0" smtClean="0">
                <a:latin typeface="Century Gothic" panose="020B0502020202020204" pitchFamily="34" charset="0"/>
              </a:rPr>
              <a:t> HCV-HIV</a:t>
            </a:r>
          </a:p>
          <a:p>
            <a:pPr algn="ctr"/>
            <a:r>
              <a:rPr lang="en-GB" sz="2400" b="1" dirty="0" smtClean="0">
                <a:latin typeface="Century Gothic" panose="020B0502020202020204" pitchFamily="34" charset="0"/>
              </a:rPr>
              <a:t>(</a:t>
            </a:r>
            <a:r>
              <a:rPr lang="el-GR" sz="2400" b="1" dirty="0" smtClean="0">
                <a:latin typeface="Century Gothic" panose="020B0502020202020204" pitchFamily="34" charset="0"/>
              </a:rPr>
              <a:t>Αθήνα, 2018-Μάρτιος 2020</a:t>
            </a:r>
            <a:r>
              <a:rPr lang="en-GB" sz="2400" b="1" dirty="0" smtClean="0">
                <a:latin typeface="Century Gothic" panose="020B0502020202020204" pitchFamily="34" charset="0"/>
              </a:rPr>
              <a:t>)</a:t>
            </a:r>
            <a:endParaRPr lang="en-GB" dirty="0"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927875"/>
              </p:ext>
            </p:extLst>
          </p:nvPr>
        </p:nvGraphicFramePr>
        <p:xfrm>
          <a:off x="356134" y="3155858"/>
          <a:ext cx="5594043" cy="2510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4043">
                  <a:extLst>
                    <a:ext uri="{9D8B030D-6E8A-4147-A177-3AD203B41FA5}">
                      <a16:colId xmlns:a16="http://schemas.microsoft.com/office/drawing/2014/main" val="316632892"/>
                    </a:ext>
                  </a:extLst>
                </a:gridCol>
              </a:tblGrid>
              <a:tr h="2510662">
                <a:tc>
                  <a:txBody>
                    <a:bodyPr/>
                    <a:lstStyle/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sng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l-GR" sz="2400" b="0" u="sng" dirty="0" err="1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ους</a:t>
                      </a:r>
                      <a:r>
                        <a:rPr lang="el-GR" sz="2400" b="0" u="sng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τελευταίους 12 μήνες</a:t>
                      </a:r>
                    </a:p>
                    <a:p>
                      <a:pPr marL="5207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43 </a:t>
                      </a:r>
                      <a:r>
                        <a:rPr lang="en-GB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είχε λάβει δωρεάν σύριγγες*</a:t>
                      </a:r>
                    </a:p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2400" b="0" dirty="0" smtClean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  <a:p>
                      <a:pPr marL="5207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47% είχε κάνει </a:t>
                      </a:r>
                      <a:r>
                        <a:rPr lang="en-GB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HIV </a:t>
                      </a: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τεστ</a:t>
                      </a:r>
                      <a:endParaRPr lang="en-GB" sz="2400" b="0" dirty="0" smtClean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dirty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8677995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6190809" y="1588168"/>
            <a:ext cx="5888896" cy="3744229"/>
          </a:xfrm>
          <a:prstGeom prst="roundRect">
            <a:avLst/>
          </a:prstGeom>
          <a:noFill/>
          <a:ln>
            <a:solidFill>
              <a:schemeClr val="tx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entury Gothic" panose="020B0502020202020204" pitchFamily="34" charset="0"/>
            </a:endParaRPr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6786288" y="1594340"/>
            <a:ext cx="4734672" cy="963675"/>
          </a:xfrm>
          <a:prstGeom prst="rect">
            <a:avLst/>
          </a:prstGeom>
          <a:noFill/>
        </p:spPr>
        <p:txBody>
          <a:bodyPr/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2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2400" b="1" dirty="0" smtClean="0">
                <a:latin typeface="Century Gothic" panose="020B0502020202020204" pitchFamily="34" charset="0"/>
              </a:rPr>
              <a:t>ΑΛΕΞΑΝΔΡΟΣ </a:t>
            </a:r>
          </a:p>
          <a:p>
            <a:pPr algn="ctr"/>
            <a:r>
              <a:rPr lang="el-GR" sz="2400" b="1" dirty="0" smtClean="0">
                <a:latin typeface="Century Gothic" panose="020B0502020202020204" pitchFamily="34" charset="0"/>
              </a:rPr>
              <a:t>(Θεσσαλονίκη 2019-2021)</a:t>
            </a:r>
            <a:endParaRPr lang="en-GB" sz="2400" b="1" dirty="0" smtClean="0">
              <a:latin typeface="Century Gothic" panose="020B0502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390714"/>
              </p:ext>
            </p:extLst>
          </p:nvPr>
        </p:nvGraphicFramePr>
        <p:xfrm>
          <a:off x="6545179" y="2742396"/>
          <a:ext cx="5293895" cy="2423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3895">
                  <a:extLst>
                    <a:ext uri="{9D8B030D-6E8A-4147-A177-3AD203B41FA5}">
                      <a16:colId xmlns:a16="http://schemas.microsoft.com/office/drawing/2014/main" val="316632892"/>
                    </a:ext>
                  </a:extLst>
                </a:gridCol>
              </a:tblGrid>
              <a:tr h="1103086">
                <a:tc>
                  <a:txBody>
                    <a:bodyPr/>
                    <a:lstStyle/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u="sng" dirty="0" smtClean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sng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l-GR" sz="2400" b="0" u="sng" dirty="0" err="1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ους</a:t>
                      </a:r>
                      <a:r>
                        <a:rPr lang="el-GR" sz="2400" b="0" u="sng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 τελευταίους 12 μήνες</a:t>
                      </a:r>
                    </a:p>
                    <a:p>
                      <a:pPr marL="5207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5</a:t>
                      </a:r>
                      <a:r>
                        <a:rPr lang="en-GB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% </a:t>
                      </a: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είχε λάβει δωρεάν σύριγγες*</a:t>
                      </a:r>
                    </a:p>
                    <a:p>
                      <a:pPr marL="5207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400" b="0" dirty="0" smtClean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  <a:p>
                      <a:pPr marL="5207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25% είχε κάνει </a:t>
                      </a:r>
                      <a:r>
                        <a:rPr lang="en-GB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HIV </a:t>
                      </a:r>
                      <a:r>
                        <a:rPr lang="el-GR" sz="2400" b="0" dirty="0" smtClean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τεστ</a:t>
                      </a:r>
                      <a:endParaRPr lang="en-GB" sz="2400" b="0" dirty="0">
                        <a:solidFill>
                          <a:schemeClr val="tx2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5077407"/>
                  </a:ext>
                </a:extLst>
              </a:tr>
              <a:tr h="502947">
                <a:tc>
                  <a:txBody>
                    <a:bodyPr/>
                    <a:lstStyle/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dirty="0">
                        <a:solidFill>
                          <a:schemeClr val="accent5">
                            <a:lumMod val="10000"/>
                          </a:schemeClr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867799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72191" y="6284896"/>
            <a:ext cx="7992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Century Gothic" panose="020B0502020202020204" pitchFamily="34" charset="0"/>
              </a:rPr>
              <a:t>*μεταξύ αυτών που ανέφεραν ενέσιμη χρήση τους τελευταίους 12 μήνες</a:t>
            </a:r>
            <a:endParaRPr lang="en-GB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0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7B4878A7-9987-CF8D-D387-71C4D6B27B34}"/>
              </a:ext>
            </a:extLst>
          </p:cNvPr>
          <p:cNvPicPr>
            <a:picLocks/>
          </p:cNvPicPr>
          <p:nvPr/>
        </p:nvPicPr>
        <p:blipFill rotWithShape="1">
          <a:blip r:embed="rId2">
            <a:alphaModFix amt="25000"/>
          </a:blip>
          <a:srcRect l="18525" r="40728"/>
          <a:stretch/>
        </p:blipFill>
        <p:spPr>
          <a:xfrm>
            <a:off x="-36897" y="45733"/>
            <a:ext cx="12192000" cy="20352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1DFD69-C0AA-FA5D-5D6A-D343CAF1CFB6}"/>
              </a:ext>
            </a:extLst>
          </p:cNvPr>
          <p:cNvSpPr txBox="1"/>
          <p:nvPr/>
        </p:nvSpPr>
        <p:spPr>
          <a:xfrm>
            <a:off x="462013" y="153213"/>
            <a:ext cx="11511814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l-GR" sz="36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</a:rPr>
              <a:t>Επίπτωση </a:t>
            </a:r>
            <a:r>
              <a:rPr lang="en-GB" sz="36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</a:rPr>
              <a:t>HIV </a:t>
            </a:r>
            <a:r>
              <a:rPr lang="el-GR" sz="36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</a:rPr>
              <a:t>σε ΧΕΝ στην Αθήνα (2012-20</a:t>
            </a:r>
            <a:r>
              <a:rPr lang="en-US" sz="36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</a:rPr>
              <a:t>20</a:t>
            </a:r>
            <a:r>
              <a:rPr lang="el-GR" sz="36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</a:rPr>
              <a:t>)</a:t>
            </a:r>
            <a:r>
              <a:rPr lang="en-GB" sz="36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</a:rPr>
              <a:t> </a:t>
            </a:r>
            <a:endParaRPr lang="el-GR" sz="3600" b="1" dirty="0" smtClean="0">
              <a:solidFill>
                <a:srgbClr val="44546A">
                  <a:lumMod val="50000"/>
                </a:srgbClr>
              </a:solidFill>
              <a:latin typeface="Calibri" panose="020F0502020204030204"/>
            </a:endParaRPr>
          </a:p>
          <a:p>
            <a:pPr lvl="0" algn="ctr"/>
            <a:r>
              <a:rPr lang="el-GR" sz="3600" b="1" dirty="0" smtClean="0">
                <a:solidFill>
                  <a:srgbClr val="44546A">
                    <a:lumMod val="50000"/>
                  </a:srgbClr>
                </a:solidFill>
                <a:latin typeface="Calibri" panose="020F0502020204030204"/>
              </a:rPr>
              <a:t>και</a:t>
            </a:r>
            <a:r>
              <a:rPr lang="en-GB" sz="3600" b="1" dirty="0" smtClean="0">
                <a:solidFill>
                  <a:srgbClr val="44546A">
                    <a:lumMod val="50000"/>
                  </a:srgbClr>
                </a:solidFill>
                <a:latin typeface="Calibri" panose="020F0502020204030204"/>
              </a:rPr>
              <a:t> </a:t>
            </a:r>
            <a:r>
              <a:rPr lang="el-GR" sz="3600" b="1" dirty="0" smtClean="0">
                <a:solidFill>
                  <a:srgbClr val="44546A">
                    <a:lumMod val="50000"/>
                  </a:srgbClr>
                </a:solidFill>
                <a:latin typeface="Calibri" panose="020F0502020204030204"/>
              </a:rPr>
              <a:t>στη </a:t>
            </a:r>
            <a:r>
              <a:rPr lang="el-GR" sz="36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</a:rPr>
              <a:t>Θεσσαλονίκη (2019-2020) </a:t>
            </a:r>
            <a:endParaRPr lang="en-GB" sz="3600" b="1" dirty="0">
              <a:solidFill>
                <a:srgbClr val="44546A">
                  <a:lumMod val="50000"/>
                </a:srgbClr>
              </a:solidFill>
              <a:latin typeface="Calibri" panose="020F0502020204030204"/>
            </a:endParaRPr>
          </a:p>
          <a:p>
            <a:pPr algn="ctr"/>
            <a:endParaRPr lang="el-GR" sz="3200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540866" y="717946"/>
            <a:ext cx="110364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77109078"/>
              </p:ext>
            </p:extLst>
          </p:nvPr>
        </p:nvGraphicFramePr>
        <p:xfrm>
          <a:off x="154112" y="1143178"/>
          <a:ext cx="11733087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485372" y="1683136"/>
            <a:ext cx="887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Αθήνα</a:t>
            </a:r>
            <a:endParaRPr lang="en-GB" sz="20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8986548" y="1722873"/>
            <a:ext cx="1873432" cy="3734651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6273225"/>
            <a:ext cx="26255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 smtClean="0">
                <a:solidFill>
                  <a:prstClr val="black"/>
                </a:solidFill>
                <a:latin typeface="Calibri" panose="020F0502020204030204"/>
              </a:rPr>
              <a:t>Sypsa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 et al, JID 2017</a:t>
            </a:r>
          </a:p>
          <a:p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Roussos et al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Addiction 2022</a:t>
            </a:r>
            <a:endParaRPr lang="en-GB" sz="1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74281" y="1722873"/>
            <a:ext cx="7733413" cy="3734651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83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334</TotalTime>
  <Words>516</Words>
  <Application>Microsoft Office PowerPoint</Application>
  <PresentationFormat>Widescreen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Nova Light</vt:lpstr>
      <vt:lpstr>Calibri</vt:lpstr>
      <vt:lpstr>Century Gothic</vt:lpstr>
      <vt:lpstr>Franklin Gothic Demi Cond</vt:lpstr>
      <vt:lpstr>Franklin Gothic Medium</vt:lpstr>
      <vt:lpstr>Wingdings</vt:lpstr>
      <vt:lpstr>JuxtaposeVTI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ΘΝΗΣΙΜΟΤΗΤΑ ΣΕ ΧΡΗΣΤΕΣ ΨΥΧΟΔΡΑΣΤΙΚΩΝ ΟΥΣΙΩΝ (ΧΨΟ) ΣΤΗΝ ΕΛΛΑΔΑ, Άγγελος Χατζάκης Καθηγητής Επιδημιολογίας και Προληπτικής Ιατρικής ΕΚΠΑ</dc:title>
  <dc:creator>AHatzakis</dc:creator>
  <cp:lastModifiedBy>V Sypsa</cp:lastModifiedBy>
  <cp:revision>30</cp:revision>
  <cp:lastPrinted>2022-06-22T13:03:35Z</cp:lastPrinted>
  <dcterms:created xsi:type="dcterms:W3CDTF">2022-06-22T10:59:00Z</dcterms:created>
  <dcterms:modified xsi:type="dcterms:W3CDTF">2022-06-23T11:40:11Z</dcterms:modified>
</cp:coreProperties>
</file>